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7" r:id="rId3"/>
    <p:sldId id="266" r:id="rId4"/>
    <p:sldId id="258" r:id="rId5"/>
    <p:sldId id="268" r:id="rId6"/>
    <p:sldId id="267" r:id="rId7"/>
    <p:sldId id="279" r:id="rId8"/>
    <p:sldId id="293" r:id="rId9"/>
    <p:sldId id="281" r:id="rId10"/>
    <p:sldId id="273" r:id="rId11"/>
    <p:sldId id="269" r:id="rId12"/>
    <p:sldId id="282" r:id="rId13"/>
    <p:sldId id="275" r:id="rId14"/>
    <p:sldId id="283" r:id="rId15"/>
    <p:sldId id="284" r:id="rId16"/>
    <p:sldId id="285" r:id="rId17"/>
    <p:sldId id="295" r:id="rId18"/>
    <p:sldId id="296" r:id="rId19"/>
    <p:sldId id="297" r:id="rId20"/>
    <p:sldId id="270" r:id="rId21"/>
    <p:sldId id="276" r:id="rId22"/>
    <p:sldId id="286" r:id="rId23"/>
    <p:sldId id="287" r:id="rId24"/>
    <p:sldId id="288" r:id="rId25"/>
    <p:sldId id="271" r:id="rId26"/>
    <p:sldId id="277" r:id="rId27"/>
    <p:sldId id="294" r:id="rId28"/>
    <p:sldId id="289" r:id="rId29"/>
    <p:sldId id="291" r:id="rId30"/>
    <p:sldId id="292" r:id="rId31"/>
    <p:sldId id="272" r:id="rId32"/>
    <p:sldId id="278" r:id="rId33"/>
    <p:sldId id="260" r:id="rId34"/>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5"/>
            <p14:sldId id="296"/>
            <p14:sldId id="297"/>
            <p14:sldId id="270"/>
            <p14:sldId id="276"/>
            <p14:sldId id="286"/>
            <p14:sldId id="287"/>
            <p14:sldId id="288"/>
            <p14:sldId id="271"/>
            <p14:sldId id="277"/>
            <p14:sldId id="294"/>
            <p14:sldId id="289"/>
            <p14:sldId id="291"/>
            <p14:sldId id="292"/>
            <p14:sldId id="272"/>
            <p14:sldId id="278"/>
            <p14:sldId id="260"/>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a:srgbClr val="F5B413"/>
    <a:srgbClr val="EEE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221" autoAdjust="0"/>
    <p:restoredTop sz="76799" autoAdjust="0"/>
  </p:normalViewPr>
  <p:slideViewPr>
    <p:cSldViewPr>
      <p:cViewPr varScale="1">
        <p:scale>
          <a:sx n="57" d="100"/>
          <a:sy n="57" d="100"/>
        </p:scale>
        <p:origin x="228" y="42"/>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lang="ja-JP" sz="2130" b="1" i="0" u="none" strike="noStrike" kern="1200" cap="none" spc="0" normalizeH="0" baseline="0">
                <a:solidFill>
                  <a:schemeClr val="dk1">
                    <a:lumMod val="50000"/>
                    <a:lumOff val="50000"/>
                  </a:schemeClr>
                </a:solidFill>
                <a:latin typeface="+mj-lt"/>
                <a:ea typeface="+mj-ea"/>
                <a:cs typeface="+mj-cs"/>
              </a:defRPr>
            </a:pPr>
            <a:r>
              <a:rPr lang="ja-JP" altLang="ja-JP" sz="2130" b="1" i="0" u="none" strike="noStrike" cap="none" normalizeH="0" baseline="0" dirty="0" smtClean="0">
                <a:effectLst/>
              </a:rPr>
              <a:t>週間報告書の指摘</a:t>
            </a:r>
            <a:r>
              <a:rPr lang="ja-JP" altLang="en-US" sz="2130" b="1" i="0" u="none" strike="noStrike" cap="none" normalizeH="0" baseline="0" dirty="0" smtClean="0">
                <a:effectLst/>
              </a:rPr>
              <a:t>数</a:t>
            </a:r>
            <a:endParaRPr lang="ja-JP" altLang="en-US" dirty="0"/>
          </a:p>
        </c:rich>
      </c:tx>
      <c:layout/>
      <c:overlay val="0"/>
      <c:spPr>
        <a:noFill/>
        <a:ln>
          <a:noFill/>
        </a:ln>
        <a:effectLst/>
      </c:spPr>
      <c:txPr>
        <a:bodyPr rot="0" spcFirstLastPara="1" vertOverflow="ellipsis" vert="horz" wrap="square" anchor="ctr" anchorCtr="1"/>
        <a:lstStyle/>
        <a:p>
          <a:pPr algn="ctr">
            <a:defRPr lang="ja-JP" sz="2130" b="1" i="0" u="none" strike="noStrike" kern="1200" cap="none" spc="0" normalizeH="0" baseline="0">
              <a:solidFill>
                <a:schemeClr val="dk1">
                  <a:lumMod val="50000"/>
                  <a:lumOff val="50000"/>
                </a:schemeClr>
              </a:solidFill>
              <a:latin typeface="+mj-lt"/>
              <a:ea typeface="+mj-ea"/>
              <a:cs typeface="+mj-cs"/>
            </a:defRPr>
          </a:pPr>
          <a:endParaRPr lang="ja-JP"/>
        </a:p>
      </c:tx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ser>
        <c:dLbls>
          <c:showLegendKey val="0"/>
          <c:showVal val="0"/>
          <c:showCatName val="0"/>
          <c:showSerName val="0"/>
          <c:showPercent val="0"/>
          <c:showBubbleSize val="0"/>
        </c:dLbls>
        <c:gapWidth val="267"/>
        <c:overlap val="-43"/>
        <c:axId val="259538128"/>
        <c:axId val="260753232"/>
      </c:barChart>
      <c:catAx>
        <c:axId val="25953812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horzOverflow="overflow" vert="horz" wrap="square" anchor="ctr" anchorCtr="1"/>
          <a:lstStyle/>
          <a:p>
            <a:pPr>
              <a:defRPr lang="ja-JP" sz="1195" b="0" i="0" u="none" strike="noStrike" kern="1200" cap="none" spc="0" normalizeH="0" baseline="0">
                <a:solidFill>
                  <a:schemeClr val="dk1">
                    <a:lumMod val="65000"/>
                    <a:lumOff val="35000"/>
                  </a:schemeClr>
                </a:solidFill>
                <a:latin typeface="+mn-lt"/>
                <a:ea typeface="+mn-ea"/>
                <a:cs typeface="+mn-cs"/>
              </a:defRPr>
            </a:pPr>
            <a:endParaRPr lang="ja-JP"/>
          </a:p>
        </c:txPr>
        <c:crossAx val="260753232"/>
        <c:crosses val="autoZero"/>
        <c:auto val="1"/>
        <c:lblAlgn val="ctr"/>
        <c:lblOffset val="100"/>
        <c:tickMarkSkip val="1"/>
        <c:noMultiLvlLbl val="0"/>
      </c:catAx>
      <c:valAx>
        <c:axId val="26075323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horzOverflow="overflow" vert="horz" wrap="square" anchor="ctr" anchorCtr="1"/>
          <a:lstStyle/>
          <a:p>
            <a:pPr>
              <a:defRPr lang="ja-JP" sz="1195" b="0" i="0" u="none" strike="noStrike" kern="1200" baseline="0">
                <a:solidFill>
                  <a:schemeClr val="dk1">
                    <a:lumMod val="65000"/>
                    <a:lumOff val="35000"/>
                  </a:schemeClr>
                </a:solidFill>
                <a:latin typeface="+mn-lt"/>
                <a:ea typeface="+mn-ea"/>
                <a:cs typeface="+mn-cs"/>
              </a:defRPr>
            </a:pPr>
            <a:endParaRPr lang="ja-JP"/>
          </a:p>
        </c:txPr>
        <c:crossAx val="259538128"/>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horzOverflow="overflow" vert="horz" wrap="square" anchor="ctr" anchorCtr="1"/>
        <a:lstStyle/>
        <a:p>
          <a:pPr>
            <a:defRPr lang="ja-JP" sz="1195" b="0" i="0" u="none" strike="noStrike" kern="1200" baseline="0">
              <a:solidFill>
                <a:schemeClr val="dk1">
                  <a:lumMod val="65000"/>
                  <a:lumOff val="35000"/>
                </a:schemeClr>
              </a:solidFill>
              <a:latin typeface="+mn-lt"/>
              <a:ea typeface="+mn-ea"/>
              <a:cs typeface="+mn-cs"/>
            </a:defRPr>
          </a:pPr>
          <a:endParaRPr lang="ja-JP"/>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rot="0" spcFirstLastPara="0" vertOverflow="ellipsis" horzOverflow="overflow" vert="horz" wrap="square" anchor="ctr" anchorCtr="1"/>
    <a:lstStyle/>
    <a:p>
      <a:pPr>
        <a:defRPr lang="en-US"/>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t>2018年1月26日</a:t>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25708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t>2018年1月26日</a:t>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t>‹#›</a:t>
            </a:fld>
            <a:endParaRPr lang="ja-JP" altLang="en-US" noProof="0" dirty="0"/>
          </a:p>
        </p:txBody>
      </p:sp>
    </p:spTree>
    <p:extLst>
      <p:ext uri="{BB962C8B-B14F-4D97-AF65-F5344CB8AC3E}">
        <p14:creationId xmlns:p14="http://schemas.microsoft.com/office/powerpoint/2010/main" val="38495984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今日は私がこの五ヶ月間</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よろしくお願いします。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3117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にへ</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10</a:t>
            </a:fld>
            <a:endParaRPr lang="ja-JP" altLang="en-US" noProof="0" dirty="0"/>
          </a:p>
        </p:txBody>
      </p:sp>
    </p:spTree>
    <p:extLst>
      <p:ext uri="{BB962C8B-B14F-4D97-AF65-F5344CB8AC3E}">
        <p14:creationId xmlns:p14="http://schemas.microsoft.com/office/powerpoint/2010/main" val="154455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11</a:t>
            </a:fld>
            <a:endParaRPr lang="ja-JP" altLang="en-US" dirty="0">
              <a:solidFill>
                <a:prstClr val="black"/>
              </a:solidFill>
            </a:endParaRPr>
          </a:p>
        </p:txBody>
      </p:sp>
    </p:spTree>
    <p:extLst>
      <p:ext uri="{BB962C8B-B14F-4D97-AF65-F5344CB8AC3E}">
        <p14:creationId xmlns:p14="http://schemas.microsoft.com/office/powerpoint/2010/main" val="2757134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12</a:t>
            </a:fld>
            <a:endParaRPr lang="ja-JP" altLang="en-US" noProof="0" dirty="0"/>
          </a:p>
        </p:txBody>
      </p:sp>
    </p:spTree>
    <p:extLst>
      <p:ext uri="{BB962C8B-B14F-4D97-AF65-F5344CB8AC3E}">
        <p14:creationId xmlns:p14="http://schemas.microsoft.com/office/powerpoint/2010/main" val="102682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その結果、何とか形</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かたさ</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13</a:t>
            </a:fld>
            <a:endParaRPr lang="ja-JP" altLang="en-US" noProof="0" dirty="0"/>
          </a:p>
        </p:txBody>
      </p:sp>
    </p:spTree>
    <p:extLst>
      <p:ext uri="{BB962C8B-B14F-4D97-AF65-F5344CB8AC3E}">
        <p14:creationId xmlns:p14="http://schemas.microsoft.com/office/powerpoint/2010/main" val="1982117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14</a:t>
            </a:fld>
            <a:endParaRPr lang="ja-JP" altLang="en-US" noProof="0" dirty="0"/>
          </a:p>
        </p:txBody>
      </p:sp>
    </p:spTree>
    <p:extLst>
      <p:ext uri="{BB962C8B-B14F-4D97-AF65-F5344CB8AC3E}">
        <p14:creationId xmlns:p14="http://schemas.microsoft.com/office/powerpoint/2010/main" val="3935641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ですので、実務後は、何度も先輩に質問をする中で教えていただいたデバック方法やログの確認方法を真似</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まね</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15</a:t>
            </a:fld>
            <a:endParaRPr lang="ja-JP" altLang="en-US" noProof="0" dirty="0"/>
          </a:p>
        </p:txBody>
      </p:sp>
    </p:spTree>
    <p:extLst>
      <p:ext uri="{BB962C8B-B14F-4D97-AF65-F5344CB8AC3E}">
        <p14:creationId xmlns:p14="http://schemas.microsoft.com/office/powerpoint/2010/main" val="2648391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16</a:t>
            </a:fld>
            <a:endParaRPr lang="ja-JP" altLang="en-US" noProof="0" dirty="0"/>
          </a:p>
        </p:txBody>
      </p:sp>
    </p:spTree>
    <p:extLst>
      <p:ext uri="{BB962C8B-B14F-4D97-AF65-F5344CB8AC3E}">
        <p14:creationId xmlns:p14="http://schemas.microsoft.com/office/powerpoint/2010/main" val="29529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en-US" dirty="0" smtClean="0"/>
              <a:t>これは私が今開発しているシステムです。システム名前は</a:t>
            </a:r>
            <a:r>
              <a:rPr lang="en-US" altLang="ja-JP" dirty="0" smtClean="0"/>
              <a:t>Palms</a:t>
            </a:r>
            <a:r>
              <a:rPr lang="ja-JP" altLang="en-US" dirty="0" smtClean="0"/>
              <a:t>です。機能は大きく分けて、検索、教務管理、ビデオ、掲示配信等があります。</a:t>
            </a: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defRPr/>
            </a:pPr>
            <a:r>
              <a:rPr lang="ja-JP" altLang="en-US" dirty="0" smtClean="0"/>
              <a:t>ログインしたら、</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学校システムを</a:t>
            </a:r>
            <a:r>
              <a:rPr lang="ja-JP" altLang="en-US" dirty="0" smtClean="0"/>
              <a:t>自動</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連携するので、データは学校のデータベースから</a:t>
            </a: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Palms</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のデータベースに保存します。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en-US" dirty="0" smtClean="0"/>
              <a:t>学校のシステムはスマートフォン画面のサイズに応じて、自動変換できないが、このシステムはスマートフォン</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画面のサイズとともに自動変換できます。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灯片编号占位符 3"/>
          <p:cNvSpPr>
            <a:spLocks noGrp="1"/>
          </p:cNvSpPr>
          <p:nvPr>
            <p:ph type="sldNum" sz="quarter" idx="10"/>
          </p:nvPr>
        </p:nvSpPr>
        <p:spPr/>
        <p:txBody>
          <a:bodyPr/>
          <a:lstStyle/>
          <a:p>
            <a:fld id="{5FB91549-43BF-425A-AF25-75262019208C}" type="slidenum">
              <a:rPr lang="en-US" altLang="ja-JP" noProof="0" smtClean="0"/>
              <a:t>17</a:t>
            </a:fld>
            <a:endParaRPr lang="ja-JP" altLang="en-US" noProof="0" dirty="0"/>
          </a:p>
        </p:txBody>
      </p:sp>
    </p:spTree>
    <p:extLst>
      <p:ext uri="{BB962C8B-B14F-4D97-AF65-F5344CB8AC3E}">
        <p14:creationId xmlns:p14="http://schemas.microsoft.com/office/powerpoint/2010/main" val="857497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ja-JP" altLang="en-US" dirty="0" smtClean="0"/>
              <a:t>この画面は授業スケジュール検索の画面です。学生はスマートフォンを利用して、いつでもどこでも利用できます。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18</a:t>
            </a:fld>
            <a:endParaRPr lang="ja-JP" altLang="en-US" noProof="0" dirty="0"/>
          </a:p>
        </p:txBody>
      </p:sp>
    </p:spTree>
    <p:extLst>
      <p:ext uri="{BB962C8B-B14F-4D97-AF65-F5344CB8AC3E}">
        <p14:creationId xmlns:p14="http://schemas.microsoft.com/office/powerpoint/2010/main" val="776032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この画面は学生の個人情報照会の画面です。</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学生の個人情報検索もできます。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19</a:t>
            </a:fld>
            <a:endParaRPr lang="ja-JP" altLang="en-US" noProof="0" dirty="0"/>
          </a:p>
        </p:txBody>
      </p:sp>
    </p:spTree>
    <p:extLst>
      <p:ext uri="{BB962C8B-B14F-4D97-AF65-F5344CB8AC3E}">
        <p14:creationId xmlns:p14="http://schemas.microsoft.com/office/powerpoint/2010/main" val="55592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56989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20</a:t>
            </a:fld>
            <a:endParaRPr lang="ja-JP" altLang="en-US" dirty="0">
              <a:solidFill>
                <a:prstClr val="black"/>
              </a:solidFill>
            </a:endParaRPr>
          </a:p>
        </p:txBody>
      </p:sp>
    </p:spTree>
    <p:extLst>
      <p:ext uri="{BB962C8B-B14F-4D97-AF65-F5344CB8AC3E}">
        <p14:creationId xmlns:p14="http://schemas.microsoft.com/office/powerpoint/2010/main" val="1401009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今は学生ですから、社会人に求められることに</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は多</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くありません。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研修の時、最初は先輩に質問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前、問題点が整理できなくて、自分なりの考えもないこと</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21</a:t>
            </a:fld>
            <a:endParaRPr lang="ja-JP" altLang="en-US" noProof="0" dirty="0"/>
          </a:p>
        </p:txBody>
      </p:sp>
    </p:spTree>
    <p:extLst>
      <p:ext uri="{BB962C8B-B14F-4D97-AF65-F5344CB8AC3E}">
        <p14:creationId xmlns:p14="http://schemas.microsoft.com/office/powerpoint/2010/main" val="2521147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22</a:t>
            </a:fld>
            <a:endParaRPr lang="ja-JP" altLang="en-US" noProof="0" dirty="0"/>
          </a:p>
        </p:txBody>
      </p:sp>
    </p:spTree>
    <p:extLst>
      <p:ext uri="{BB962C8B-B14F-4D97-AF65-F5344CB8AC3E}">
        <p14:creationId xmlns:p14="http://schemas.microsoft.com/office/powerpoint/2010/main" val="3799157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23</a:t>
            </a:fld>
            <a:endParaRPr lang="ja-JP" altLang="en-US" noProof="0" dirty="0"/>
          </a:p>
        </p:txBody>
      </p:sp>
    </p:spTree>
    <p:extLst>
      <p:ext uri="{BB962C8B-B14F-4D97-AF65-F5344CB8AC3E}">
        <p14:creationId xmlns:p14="http://schemas.microsoft.com/office/powerpoint/2010/main" val="2584401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24</a:t>
            </a:fld>
            <a:endParaRPr lang="ja-JP" altLang="en-US" noProof="0" dirty="0"/>
          </a:p>
        </p:txBody>
      </p:sp>
    </p:spTree>
    <p:extLst>
      <p:ext uri="{BB962C8B-B14F-4D97-AF65-F5344CB8AC3E}">
        <p14:creationId xmlns:p14="http://schemas.microsoft.com/office/powerpoint/2010/main" val="2649924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25</a:t>
            </a:fld>
            <a:endParaRPr lang="ja-JP" altLang="en-US" dirty="0">
              <a:solidFill>
                <a:prstClr val="black"/>
              </a:solidFill>
            </a:endParaRPr>
          </a:p>
        </p:txBody>
      </p:sp>
    </p:spTree>
    <p:extLst>
      <p:ext uri="{BB962C8B-B14F-4D97-AF65-F5344CB8AC3E}">
        <p14:creationId xmlns:p14="http://schemas.microsoft.com/office/powerpoint/2010/main" val="4201245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私はインターンシップ中会社の寮至誠館で生活しました。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いなかったのです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26</a:t>
            </a:fld>
            <a:endParaRPr lang="ja-JP" altLang="en-US" noProof="0" dirty="0"/>
          </a:p>
        </p:txBody>
      </p:sp>
    </p:spTree>
    <p:extLst>
      <p:ext uri="{BB962C8B-B14F-4D97-AF65-F5344CB8AC3E}">
        <p14:creationId xmlns:p14="http://schemas.microsoft.com/office/powerpoint/2010/main" val="57045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また、この五ヶ月間、いろいろな日本の料理を食べました。</a:t>
            </a:r>
            <a:endParaRPr kumimoji="1" lang="en-US" altLang="ja-JP" dirty="0" smtClean="0"/>
          </a:p>
          <a:p>
            <a:r>
              <a:rPr kumimoji="1" lang="ja-JP" altLang="en-US" dirty="0" smtClean="0"/>
              <a:t>これは私の好きな日本料理のランキング。</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defRPr/>
            </a:pPr>
            <a:r>
              <a:rPr kumimoji="1" lang="ja-JP" altLang="en-US" dirty="0" smtClean="0"/>
              <a:t>特に親子丼が大好きです。あとは、</a:t>
            </a:r>
            <a:r>
              <a:rPr kumimoji="1" lang="ja-JP" altLang="en-US" sz="1200" b="0" dirty="0" smtClean="0">
                <a:solidFill>
                  <a:schemeClr val="tx1"/>
                </a:solidFill>
              </a:rPr>
              <a:t>蕎麦</a:t>
            </a:r>
            <a:r>
              <a:rPr kumimoji="1" lang="ja-JP" altLang="en-US" b="0" dirty="0" smtClean="0"/>
              <a:t>、</a:t>
            </a:r>
            <a:r>
              <a:rPr kumimoji="1" lang="ja-JP" altLang="en-US" sz="1200" b="0" dirty="0" smtClean="0">
                <a:solidFill>
                  <a:schemeClr val="tx1"/>
                </a:solidFill>
              </a:rPr>
              <a:t>寿司</a:t>
            </a:r>
            <a:r>
              <a:rPr kumimoji="1" lang="ja-JP" altLang="en-US" dirty="0" smtClean="0"/>
              <a:t>等美味しくて好きです。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27</a:t>
            </a:fld>
            <a:endParaRPr lang="ja-JP" altLang="en-US" noProof="0" dirty="0"/>
          </a:p>
        </p:txBody>
      </p:sp>
    </p:spTree>
    <p:extLst>
      <p:ext uri="{BB962C8B-B14F-4D97-AF65-F5344CB8AC3E}">
        <p14:creationId xmlns:p14="http://schemas.microsoft.com/office/powerpoint/2010/main" val="2527882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また、奈良公園</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２回行きました、鹿はとても可愛いです。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28</a:t>
            </a:fld>
            <a:endParaRPr lang="ja-JP" altLang="en-US" noProof="0" dirty="0"/>
          </a:p>
        </p:txBody>
      </p:sp>
    </p:spTree>
    <p:extLst>
      <p:ext uri="{BB962C8B-B14F-4D97-AF65-F5344CB8AC3E}">
        <p14:creationId xmlns:p14="http://schemas.microsoft.com/office/powerpoint/2010/main" val="75391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29</a:t>
            </a:fld>
            <a:endParaRPr lang="ja-JP" altLang="en-US" noProof="0" dirty="0"/>
          </a:p>
        </p:txBody>
      </p:sp>
    </p:spTree>
    <p:extLst>
      <p:ext uri="{BB962C8B-B14F-4D97-AF65-F5344CB8AC3E}">
        <p14:creationId xmlns:p14="http://schemas.microsoft.com/office/powerpoint/2010/main" val="909729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3</a:t>
            </a:fld>
            <a:endParaRPr lang="ja-JP" altLang="en-US" dirty="0">
              <a:solidFill>
                <a:prstClr val="black"/>
              </a:solidFill>
            </a:endParaRPr>
          </a:p>
        </p:txBody>
      </p:sp>
    </p:spTree>
    <p:extLst>
      <p:ext uri="{BB962C8B-B14F-4D97-AF65-F5344CB8AC3E}">
        <p14:creationId xmlns:p14="http://schemas.microsoft.com/office/powerpoint/2010/main" val="2642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smtClean="0">
                <a:solidFill>
                  <a:schemeClr val="tx2"/>
                </a:solidFill>
                <a:effectLst/>
                <a:latin typeface="Meiryo UI" panose="020B0604030504040204" pitchFamily="50" charset="-128"/>
                <a:ea typeface="Meiryo UI" panose="020B0604030504040204" pitchFamily="50" charset="-128"/>
                <a:cs typeface="+mn-cs"/>
              </a:rPr>
              <a:t>はじめは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とても感動して、日本人はとても</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親切</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でき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30</a:t>
            </a:fld>
            <a:endParaRPr lang="ja-JP" altLang="en-US" noProof="0" dirty="0"/>
          </a:p>
        </p:txBody>
      </p:sp>
    </p:spTree>
    <p:extLst>
      <p:ext uri="{BB962C8B-B14F-4D97-AF65-F5344CB8AC3E}">
        <p14:creationId xmlns:p14="http://schemas.microsoft.com/office/powerpoint/2010/main" val="41572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31</a:t>
            </a:fld>
            <a:endParaRPr lang="ja-JP" altLang="en-US" dirty="0">
              <a:solidFill>
                <a:prstClr val="black"/>
              </a:solidFill>
            </a:endParaRPr>
          </a:p>
        </p:txBody>
      </p:sp>
    </p:spTree>
    <p:extLst>
      <p:ext uri="{BB962C8B-B14F-4D97-AF65-F5344CB8AC3E}">
        <p14:creationId xmlns:p14="http://schemas.microsoft.com/office/powerpoint/2010/main" val="3635463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32</a:t>
            </a:fld>
            <a:endParaRPr lang="ja-JP" altLang="en-US" noProof="0" dirty="0"/>
          </a:p>
        </p:txBody>
      </p:sp>
    </p:spTree>
    <p:extLst>
      <p:ext uri="{BB962C8B-B14F-4D97-AF65-F5344CB8AC3E}">
        <p14:creationId xmlns:p14="http://schemas.microsoft.com/office/powerpoint/2010/main" val="2566014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以上で私の発表を終わ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り</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ます。</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33</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990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3710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5</a:t>
            </a:fld>
            <a:endParaRPr lang="ja-JP" altLang="en-US" dirty="0">
              <a:solidFill>
                <a:prstClr val="black"/>
              </a:solidFill>
            </a:endParaRPr>
          </a:p>
        </p:txBody>
      </p:sp>
    </p:spTree>
    <p:extLst>
      <p:ext uri="{BB962C8B-B14F-4D97-AF65-F5344CB8AC3E}">
        <p14:creationId xmlns:p14="http://schemas.microsoft.com/office/powerpoint/2010/main" val="316895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6</a:t>
            </a:fld>
            <a:endParaRPr lang="ja-JP" altLang="en-US" dirty="0">
              <a:solidFill>
                <a:prstClr val="black"/>
              </a:solidFill>
            </a:endParaRPr>
          </a:p>
        </p:txBody>
      </p:sp>
    </p:spTree>
    <p:extLst>
      <p:ext uri="{BB962C8B-B14F-4D97-AF65-F5344CB8AC3E}">
        <p14:creationId xmlns:p14="http://schemas.microsoft.com/office/powerpoint/2010/main" val="73105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仕事においては週間報告書と毎日の進捗報告は全部日本語で書かないといけないから、たくさん指摘が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され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kumimoji="1" lang="ja-JP" altLang="en-US" sz="1200" dirty="0" smtClean="0">
                <a:solidFill>
                  <a:schemeClr val="tx1"/>
                </a:solidFill>
                <a:latin typeface="Meiryo UI" panose="020B0604030504040204" pitchFamily="50" charset="-128"/>
                <a:ea typeface="Meiryo UI" panose="020B0604030504040204" pitchFamily="50" charset="-128"/>
              </a:rPr>
              <a:t>単語を調べて意味を理解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7</a:t>
            </a:fld>
            <a:endParaRPr lang="ja-JP" altLang="en-US" noProof="0" dirty="0"/>
          </a:p>
        </p:txBody>
      </p:sp>
    </p:spTree>
    <p:extLst>
      <p:ext uri="{BB962C8B-B14F-4D97-AF65-F5344CB8AC3E}">
        <p14:creationId xmlns:p14="http://schemas.microsoft.com/office/powerpoint/2010/main" val="354697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8</a:t>
            </a:fld>
            <a:endParaRPr lang="ja-JP" altLang="en-US" noProof="0" dirty="0"/>
          </a:p>
        </p:txBody>
      </p:sp>
    </p:spTree>
    <p:extLst>
      <p:ext uri="{BB962C8B-B14F-4D97-AF65-F5344CB8AC3E}">
        <p14:creationId xmlns:p14="http://schemas.microsoft.com/office/powerpoint/2010/main" val="3953293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会社では</a:t>
            </a:r>
            <a:r>
              <a:rPr lang="ja-JP" altLang="en-US" dirty="0" smtClean="0">
                <a:solidFill>
                  <a:schemeClr val="tx2"/>
                </a:solidFill>
              </a:rPr>
              <a:t>直井さんと新人と</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会話を練習しました。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9</a:t>
            </a:fld>
            <a:endParaRPr lang="ja-JP" altLang="en-US" noProof="0" dirty="0"/>
          </a:p>
        </p:txBody>
      </p:sp>
    </p:spTree>
    <p:extLst>
      <p:ext uri="{BB962C8B-B14F-4D97-AF65-F5344CB8AC3E}">
        <p14:creationId xmlns:p14="http://schemas.microsoft.com/office/powerpoint/2010/main" val="1228049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873625" y="0"/>
              <a:ext cx="7315200" cy="6858001"/>
            </a:xfrm>
            <a:prstGeom prst="rect">
              <a:avLst/>
            </a:prstGeom>
          </p:spPr>
        </p:pic>
      </p:grpSp>
      <p:sp>
        <p:nvSpPr>
          <p:cNvPr id="2" name="タイトル 1"/>
          <p:cNvSpPr>
            <a:spLocks noGrp="1"/>
          </p:cNvSpPr>
          <p:nvPr>
            <p:ph type="ctrTitle" hasCustomPrompt="1"/>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hasCustomPrompt="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t>2018年1月26日</a:t>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t>2018年1月26日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hasCustomPrompt="1"/>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t>2018年1月26日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t>2018年1月26日</a:t>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hasCustomPrompt="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t>2018年1月26日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t>2018年1月26日</a:t>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hasCustomPrompt="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hasCustomPrompt="1"/>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t>2018年1月26日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t>2018年1月26日</a:t>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t>‹#›</a:t>
            </a:fld>
            <a:endParaRPr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t>2018年1月26日</a:t>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hasCustomPrompt="1"/>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t>2018年1月26日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hasCustomPrompt="1"/>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hasCustomPrompt="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t>2018年1月26日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t>2018年1月26日</a:t>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anose="0208060402020202020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950" indent="-228600" algn="l" defTabSz="914400" rtl="0" eaLnBrk="1" latinLnBrk="0" hangingPunct="1">
        <a:lnSpc>
          <a:spcPct val="90000"/>
        </a:lnSpc>
        <a:spcBef>
          <a:spcPts val="600"/>
        </a:spcBef>
        <a:buClr>
          <a:schemeClr val="tx1"/>
        </a:buClr>
        <a:buSzPct val="80000"/>
        <a:buFont typeface="Arial" panose="0208060402020202020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490" indent="-283210"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665" indent="-228600" algn="l" defTabSz="914400" rtl="0" eaLnBrk="1" latinLnBrk="0" hangingPunct="1">
        <a:lnSpc>
          <a:spcPct val="90000"/>
        </a:lnSpc>
        <a:spcBef>
          <a:spcPts val="600"/>
        </a:spcBef>
        <a:buClr>
          <a:schemeClr val="tx1"/>
        </a:buClr>
        <a:buSzPct val="80000"/>
        <a:buFont typeface="Arial" panose="0208060402020202020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210"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3015" indent="-228600" algn="l" defTabSz="914400" rtl="0" eaLnBrk="1" latinLnBrk="0" hangingPunct="1">
        <a:lnSpc>
          <a:spcPct val="90000"/>
        </a:lnSpc>
        <a:spcBef>
          <a:spcPts val="600"/>
        </a:spcBef>
        <a:buSzPct val="80000"/>
        <a:buFont typeface="Arial" panose="02080604020202020204" charset="0"/>
        <a:buChar char="•"/>
        <a:defRPr kumimoji="1" sz="1800" kern="1200" baseline="0">
          <a:solidFill>
            <a:schemeClr val="tx1"/>
          </a:solidFill>
          <a:latin typeface="+mn-lt"/>
          <a:ea typeface="+mn-ea"/>
          <a:cs typeface="+mn-cs"/>
        </a:defRPr>
      </a:lvl7pPr>
      <a:lvl8pPr marL="2917190" indent="-283210"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7880" indent="-285750" algn="l" defTabSz="914400" rtl="0" eaLnBrk="1" latinLnBrk="0" hangingPunct="1">
        <a:lnSpc>
          <a:spcPct val="90000"/>
        </a:lnSpc>
        <a:spcBef>
          <a:spcPts val="600"/>
        </a:spcBef>
        <a:buSzPct val="80000"/>
        <a:buFont typeface="Arial" panose="0208060402020202020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333772" y="5949280"/>
            <a:ext cx="4394448" cy="762000"/>
          </a:xfrm>
        </p:spPr>
        <p:txBody>
          <a:bodyPr rtlCol="0">
            <a:noAutofit/>
          </a:bodyPr>
          <a:lstStyle/>
          <a:p>
            <a:r>
              <a:rPr lang="ja-JP" altLang="ja-JP" sz="32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sz="32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a:t>
            </a:r>
            <a:r>
              <a:rPr kumimoji="1" lang="ja-JP" altLang="en-US" sz="20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フェスティバル</a:t>
            </a:r>
            <a:endParaRPr kumimoji="1" lang="en-US" altLang="ja-JP" sz="20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p>
          <a:p>
            <a:endParaRPr kumimoji="1" lang="ja-JP" altLang="en-US"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64957" y="-20438"/>
            <a:ext cx="2052865"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graphicFrame>
        <p:nvGraphicFramePr>
          <p:cNvPr id="8" name="コンテンツ プレースホルダー 72"/>
          <p:cNvGraphicFramePr>
            <a:graphicFrameLocks noGrp="1"/>
          </p:cNvGraphicFramePr>
          <p:nvPr>
            <p:ph idx="13"/>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820" y="3630910"/>
            <a:ext cx="1047230" cy="29523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3"/>
          <a:stretch>
            <a:fillRect/>
          </a:stretch>
        </p:blipFill>
        <p:spPr>
          <a:xfrm>
            <a:off x="405780" y="96267"/>
            <a:ext cx="7306135" cy="383678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3972" y="767867"/>
            <a:ext cx="1196190" cy="1680567"/>
          </a:xfrm>
          <a:prstGeom prst="rect">
            <a:avLst/>
          </a:prstGeom>
        </p:spPr>
      </p:pic>
      <p:pic>
        <p:nvPicPr>
          <p:cNvPr id="7" name="図 6"/>
          <p:cNvPicPr>
            <a:picLocks noChangeAspect="1"/>
          </p:cNvPicPr>
          <p:nvPr/>
        </p:nvPicPr>
        <p:blipFill>
          <a:blip r:embed="rId5"/>
          <a:stretch>
            <a:fillRect/>
          </a:stretch>
        </p:blipFill>
        <p:spPr>
          <a:xfrm>
            <a:off x="4242776" y="3273843"/>
            <a:ext cx="7302109" cy="3500055"/>
          </a:xfrm>
          <a:prstGeom prst="rect">
            <a:avLst/>
          </a:prstGeom>
        </p:spPr>
      </p:pic>
      <p:sp>
        <p:nvSpPr>
          <p:cNvPr id="8" name="円形吹き出し 7"/>
          <p:cNvSpPr/>
          <p:nvPr/>
        </p:nvSpPr>
        <p:spPr>
          <a:xfrm>
            <a:off x="7849231" y="1414767"/>
            <a:ext cx="2637670" cy="1438169"/>
          </a:xfrm>
          <a:prstGeom prst="wedgeEllipseCallout">
            <a:avLst>
              <a:gd name="adj1" fmla="val 62544"/>
              <a:gd name="adj2" fmla="val -5489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2000" dirty="0">
                <a:solidFill>
                  <a:schemeClr val="bg1"/>
                </a:solidFill>
                <a:latin typeface="Meiryo UI" panose="020B0604030504040204" pitchFamily="50" charset="-128"/>
                <a:ea typeface="Meiryo UI" panose="020B0604030504040204" pitchFamily="50" charset="-128"/>
              </a:rPr>
              <a:t>画面はたくさんのエラー</a:t>
            </a:r>
            <a:r>
              <a:rPr lang="ja-JP" altLang="ja-JP" sz="2000" dirty="0" smtClean="0">
                <a:solidFill>
                  <a:schemeClr val="bg1"/>
                </a:solidFill>
                <a:latin typeface="Meiryo UI" panose="020B0604030504040204" pitchFamily="50" charset="-128"/>
                <a:ea typeface="Meiryo UI" panose="020B0604030504040204" pitchFamily="50" charset="-128"/>
              </a:rPr>
              <a:t>が</a:t>
            </a:r>
            <a:r>
              <a:rPr lang="ja-JP" altLang="en-US" sz="2000" dirty="0" smtClean="0">
                <a:solidFill>
                  <a:schemeClr val="bg1"/>
                </a:solidFill>
                <a:latin typeface="Meiryo UI" panose="020B0604030504040204" pitchFamily="50" charset="-128"/>
                <a:ea typeface="Meiryo UI" panose="020B0604030504040204" pitchFamily="50" charset="-128"/>
              </a:rPr>
              <a:t>あって</a:t>
            </a:r>
            <a:r>
              <a:rPr lang="ja-JP" altLang="ja-JP" sz="2000" dirty="0" smtClean="0">
                <a:solidFill>
                  <a:schemeClr val="bg1"/>
                </a:solidFill>
                <a:latin typeface="Meiryo UI" panose="020B0604030504040204" pitchFamily="50" charset="-128"/>
                <a:ea typeface="Meiryo UI" panose="020B0604030504040204" pitchFamily="50" charset="-128"/>
              </a:rPr>
              <a:t>、自信</a:t>
            </a:r>
            <a:r>
              <a:rPr lang="ja-JP" altLang="en-US" sz="2000" dirty="0" smtClean="0">
                <a:solidFill>
                  <a:schemeClr val="bg1"/>
                </a:solidFill>
                <a:latin typeface="Meiryo UI" panose="020B0604030504040204" pitchFamily="50" charset="-128"/>
                <a:ea typeface="Meiryo UI" panose="020B0604030504040204" pitchFamily="50" charset="-128"/>
              </a:rPr>
              <a:t>がない</a:t>
            </a:r>
            <a:endParaRPr kumimoji="1" lang="ja-JP" alt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5302325" y="2834950"/>
            <a:ext cx="6389492" cy="407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4638" t="3382" r="25121"/>
          <a:stretch>
            <a:fillRect/>
          </a:stretch>
        </p:blipFill>
        <p:spPr>
          <a:xfrm>
            <a:off x="10566742" y="223207"/>
            <a:ext cx="969957" cy="2325534"/>
          </a:xfrm>
          <a:prstGeom prst="rect">
            <a:avLst/>
          </a:prstGeom>
        </p:spPr>
      </p:pic>
      <p:sp>
        <p:nvSpPr>
          <p:cNvPr id="11" name="雲形吹き出し 10"/>
          <p:cNvSpPr/>
          <p:nvPr/>
        </p:nvSpPr>
        <p:spPr>
          <a:xfrm>
            <a:off x="7462564" y="1150837"/>
            <a:ext cx="2687817" cy="1397904"/>
          </a:xfrm>
          <a:prstGeom prst="cloudCallout">
            <a:avLst>
              <a:gd name="adj1" fmla="val 60674"/>
              <a:gd name="adj2" fmla="val -5687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000" dirty="0">
                <a:solidFill>
                  <a:schemeClr val="bg1"/>
                </a:solidFill>
                <a:latin typeface="Meiryo UI" panose="020B0604030504040204" pitchFamily="50" charset="-128"/>
                <a:ea typeface="Meiryo UI" panose="020B0604030504040204" pitchFamily="50" charset="-128"/>
              </a:rPr>
              <a:t>理解できない</a:t>
            </a:r>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pic>
        <p:nvPicPr>
          <p:cNvPr id="2" name="図 1"/>
          <p:cNvPicPr>
            <a:picLocks noChangeAspect="1"/>
          </p:cNvPicPr>
          <p:nvPr/>
        </p:nvPicPr>
        <p:blipFill>
          <a:blip r:embed="rId5"/>
          <a:stretch>
            <a:fillRect/>
          </a:stretch>
        </p:blipFill>
        <p:spPr>
          <a:xfrm>
            <a:off x="0" y="-12948"/>
            <a:ext cx="7046203" cy="40511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517259"/>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32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3200" dirty="0" smtClean="0">
                <a:solidFill>
                  <a:schemeClr val="tx2"/>
                </a:solidFill>
                <a:latin typeface="Meiryo UI" panose="020B0604030504040204" pitchFamily="50" charset="-128"/>
                <a:ea typeface="Meiryo UI" panose="020B0604030504040204" pitchFamily="50" charset="-128"/>
              </a:rPr>
              <a:t>痛感</a:t>
            </a:r>
            <a:r>
              <a:rPr lang="ja-JP" altLang="en-US" sz="3200" dirty="0" smtClean="0">
                <a:solidFill>
                  <a:schemeClr val="tx2"/>
                </a:solidFill>
                <a:latin typeface="Meiryo UI" panose="020B0604030504040204" pitchFamily="50" charset="-128"/>
                <a:ea typeface="Meiryo UI" panose="020B0604030504040204" pitchFamily="50" charset="-128"/>
              </a:rPr>
              <a:t>した。</a:t>
            </a:r>
            <a:endParaRPr lang="ja-JP" altLang="zh-CN" sz="32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10" name="雲形吹き出し 9"/>
          <p:cNvSpPr/>
          <p:nvPr/>
        </p:nvSpPr>
        <p:spPr>
          <a:xfrm>
            <a:off x="6598468" y="260648"/>
            <a:ext cx="4104456" cy="2035991"/>
          </a:xfrm>
          <a:prstGeom prst="cloudCallout">
            <a:avLst>
              <a:gd name="adj1" fmla="val 59112"/>
              <a:gd name="adj2" fmla="val 7818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b="1" dirty="0">
                <a:solidFill>
                  <a:schemeClr val="bg1"/>
                </a:solidFill>
                <a:effectLst>
                  <a:outerShdw blurRad="38100" dist="19050" dir="2700000" algn="tl" rotWithShape="0">
                    <a:schemeClr val="dk1">
                      <a:lumMod val="50000"/>
                      <a:alpha val="40000"/>
                    </a:schemeClr>
                  </a:outerShdw>
                </a:effectLst>
              </a:rPr>
              <a:t>どうしようかな？</a:t>
            </a:r>
            <a:endParaRPr kumimoji="1" lang="ja-JP" altLang="en-US" sz="2400" b="1" dirty="0">
              <a:solidFill>
                <a:schemeClr val="bg1"/>
              </a:solidFill>
              <a:effectLst>
                <a:outerShdw blurRad="38100" dist="19050" dir="2700000" algn="tl" rotWithShape="0">
                  <a:schemeClr val="dk1">
                    <a:lumMod val="50000"/>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312432" y="746351"/>
            <a:ext cx="9433048" cy="4536504"/>
          </a:xfrm>
        </p:spPr>
        <p:txBody>
          <a:bodyPr/>
          <a:lstStyle/>
          <a:p>
            <a:endParaRPr lang="en-US" altLang="ja-JP" dirty="0" smtClean="0">
              <a:solidFill>
                <a:schemeClr val="tx2"/>
              </a:solidFill>
            </a:endParaRPr>
          </a:p>
          <a:p>
            <a:pPr>
              <a:lnSpc>
                <a:spcPct val="200000"/>
              </a:lnSpc>
            </a:pPr>
            <a:r>
              <a:rPr lang="ja-JP" altLang="ja-JP" sz="3600" dirty="0">
                <a:solidFill>
                  <a:schemeClr val="tx2"/>
                </a:solidFill>
              </a:rPr>
              <a:t>デバック方法やログの確認方法を</a:t>
            </a:r>
            <a:r>
              <a:rPr lang="ja-JP" altLang="ja-JP" sz="3600" dirty="0" smtClean="0">
                <a:solidFill>
                  <a:schemeClr val="tx2"/>
                </a:solidFill>
              </a:rPr>
              <a:t>真似</a:t>
            </a:r>
            <a:r>
              <a:rPr lang="ja-JP" altLang="en-US" sz="3600" dirty="0" smtClean="0">
                <a:solidFill>
                  <a:schemeClr val="tx2"/>
                </a:solidFill>
              </a:rPr>
              <a:t>した。</a:t>
            </a:r>
            <a:endParaRPr lang="en-US" altLang="ja-JP" sz="3600" dirty="0" smtClean="0">
              <a:solidFill>
                <a:schemeClr val="tx2"/>
              </a:solidFill>
            </a:endParaRPr>
          </a:p>
          <a:p>
            <a:pPr>
              <a:lnSpc>
                <a:spcPct val="200000"/>
              </a:lnSpc>
            </a:pPr>
            <a:r>
              <a:rPr lang="ja-JP" altLang="ja-JP" sz="3600" dirty="0" smtClean="0">
                <a:solidFill>
                  <a:schemeClr val="tx2"/>
                </a:solidFill>
              </a:rPr>
              <a:t>インターネット</a:t>
            </a:r>
            <a:r>
              <a:rPr lang="ja-JP" altLang="ja-JP" sz="3600" dirty="0">
                <a:solidFill>
                  <a:schemeClr val="tx2"/>
                </a:solidFill>
              </a:rPr>
              <a:t>で資料を</a:t>
            </a:r>
            <a:r>
              <a:rPr lang="ja-JP" altLang="ja-JP" sz="3600" dirty="0" smtClean="0">
                <a:solidFill>
                  <a:schemeClr val="tx2"/>
                </a:solidFill>
              </a:rPr>
              <a:t>さがし</a:t>
            </a:r>
            <a:r>
              <a:rPr lang="ja-JP" altLang="en-US" sz="3600" dirty="0" smtClean="0">
                <a:solidFill>
                  <a:schemeClr val="tx2"/>
                </a:solidFill>
              </a:rPr>
              <a:t>た。</a:t>
            </a:r>
            <a:endParaRPr lang="en-US" altLang="ja-JP" sz="3600" dirty="0" smtClean="0">
              <a:solidFill>
                <a:schemeClr val="tx2"/>
              </a:solidFill>
            </a:endParaRPr>
          </a:p>
          <a:p>
            <a:pPr>
              <a:lnSpc>
                <a:spcPct val="200000"/>
              </a:lnSpc>
            </a:pPr>
            <a:r>
              <a:rPr lang="ja-JP" altLang="ja-JP" sz="3600" dirty="0">
                <a:solidFill>
                  <a:schemeClr val="tx2"/>
                </a:solidFill>
              </a:rPr>
              <a:t>プログラムを繰り返して理解</a:t>
            </a:r>
            <a:r>
              <a:rPr lang="ja-JP" altLang="ja-JP" sz="3600" dirty="0" smtClean="0">
                <a:solidFill>
                  <a:schemeClr val="tx2"/>
                </a:solidFill>
              </a:rPr>
              <a:t>した</a:t>
            </a:r>
            <a:r>
              <a:rPr lang="ja-JP" altLang="en-US" sz="3600" dirty="0" smtClean="0">
                <a:solidFill>
                  <a:schemeClr val="tx2"/>
                </a:solidFill>
              </a:rPr>
              <a:t>。</a:t>
            </a:r>
            <a:endParaRPr kumimoji="1" lang="ja-JP" altLang="en-US" sz="3600" dirty="0"/>
          </a:p>
        </p:txBody>
      </p:sp>
      <p:sp>
        <p:nvSpPr>
          <p:cNvPr id="4" name="縦巻き 3"/>
          <p:cNvSpPr/>
          <p:nvPr/>
        </p:nvSpPr>
        <p:spPr>
          <a:xfrm>
            <a:off x="249401" y="775024"/>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pic>
        <p:nvPicPr>
          <p:cNvPr id="6" name="図 5" descr="pick.png"/>
          <p:cNvPicPr>
            <a:picLocks noChangeAspect="1"/>
          </p:cNvPicPr>
          <p:nvPr/>
        </p:nvPicPr>
        <p:blipFill>
          <a:blip r:embed="rId3"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1168" y="5282856"/>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3600" dirty="0" smtClean="0">
                <a:solidFill>
                  <a:schemeClr val="tx2"/>
                </a:solidFill>
              </a:rPr>
              <a:t>だんだん</a:t>
            </a:r>
            <a:r>
              <a:rPr lang="ja-JP" altLang="ja-JP" sz="3600" dirty="0">
                <a:solidFill>
                  <a:schemeClr val="tx2"/>
                </a:solidFill>
              </a:rPr>
              <a:t>とエラーの自己解決が</a:t>
            </a:r>
            <a:r>
              <a:rPr lang="ja-JP" altLang="ja-JP" sz="3600" dirty="0" smtClean="0">
                <a:solidFill>
                  <a:schemeClr val="tx2"/>
                </a:solidFill>
              </a:rPr>
              <a:t>増えた</a:t>
            </a:r>
            <a:r>
              <a:rPr lang="ja-JP" altLang="en-US" sz="3600" dirty="0" smtClean="0">
                <a:solidFill>
                  <a:schemeClr val="tx2"/>
                </a:solidFill>
              </a:rPr>
              <a:t>。</a:t>
            </a:r>
            <a:endParaRPr lang="en-US" altLang="ja-JP" sz="3600" dirty="0" smtClean="0">
              <a:solidFill>
                <a:schemeClr val="tx2"/>
              </a:solidFill>
            </a:endParaRPr>
          </a:p>
          <a:p>
            <a:pPr>
              <a:lnSpc>
                <a:spcPct val="200000"/>
              </a:lnSpc>
            </a:pPr>
            <a:r>
              <a:rPr lang="ja-JP" altLang="ja-JP" sz="3600" dirty="0">
                <a:solidFill>
                  <a:schemeClr val="tx2"/>
                </a:solidFill>
              </a:rPr>
              <a:t>曖昧だった知識が明確に</a:t>
            </a:r>
            <a:r>
              <a:rPr lang="ja-JP" altLang="ja-JP" sz="3600" dirty="0" smtClean="0">
                <a:solidFill>
                  <a:schemeClr val="tx2"/>
                </a:solidFill>
              </a:rPr>
              <a:t>な</a:t>
            </a:r>
            <a:r>
              <a:rPr lang="ja-JP" altLang="en-US" sz="3600" dirty="0" smtClean="0">
                <a:solidFill>
                  <a:schemeClr val="tx2"/>
                </a:solidFill>
              </a:rPr>
              <a:t>った。</a:t>
            </a:r>
            <a:endParaRPr lang="en-US" altLang="ja-JP" sz="3600" dirty="0" smtClean="0">
              <a:solidFill>
                <a:schemeClr val="tx2"/>
              </a:solidFill>
            </a:endParaRPr>
          </a:p>
          <a:p>
            <a:pPr>
              <a:lnSpc>
                <a:spcPct val="200000"/>
              </a:lnSpc>
            </a:pPr>
            <a:r>
              <a:rPr lang="en-US" altLang="ja-JP" sz="3600" dirty="0">
                <a:solidFill>
                  <a:schemeClr val="tx2"/>
                </a:solidFill>
              </a:rPr>
              <a:t>Java</a:t>
            </a:r>
            <a:r>
              <a:rPr lang="ja-JP" altLang="ja-JP" sz="3600" dirty="0">
                <a:solidFill>
                  <a:schemeClr val="tx2"/>
                </a:solidFill>
              </a:rPr>
              <a:t>に</a:t>
            </a:r>
            <a:r>
              <a:rPr lang="ja-JP" altLang="ja-JP" sz="3600" dirty="0" smtClean="0">
                <a:solidFill>
                  <a:schemeClr val="tx2"/>
                </a:solidFill>
              </a:rPr>
              <a:t>自信</a:t>
            </a:r>
            <a:r>
              <a:rPr lang="ja-JP" altLang="en-US" sz="3600" dirty="0" smtClean="0">
                <a:solidFill>
                  <a:schemeClr val="tx2"/>
                </a:solidFill>
              </a:rPr>
              <a:t>が増えた。</a:t>
            </a:r>
            <a:endParaRPr kumimoji="1" lang="ja-JP" altLang="en-US" sz="3600" dirty="0"/>
          </a:p>
        </p:txBody>
      </p:sp>
      <p:sp>
        <p:nvSpPr>
          <p:cNvPr id="4" name="爆発 1 3"/>
          <p:cNvSpPr/>
          <p:nvPr/>
        </p:nvSpPr>
        <p:spPr>
          <a:xfrm rot="21381617">
            <a:off x="170470" y="49982"/>
            <a:ext cx="2114882"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8"/>
          <p:cNvSpPr/>
          <p:nvPr/>
        </p:nvSpPr>
        <p:spPr bwMode="auto">
          <a:xfrm>
            <a:off x="347686" y="1225717"/>
            <a:ext cx="5210695" cy="2232248"/>
          </a:xfrm>
          <a:custGeom>
            <a:avLst/>
            <a:gdLst>
              <a:gd name="T0" fmla="*/ 2147483647 w 2778"/>
              <a:gd name="T1" fmla="*/ 2147483647 h 1021"/>
              <a:gd name="T2" fmla="*/ 2147483647 w 2778"/>
              <a:gd name="T3" fmla="*/ 0 h 1021"/>
              <a:gd name="T4" fmla="*/ 0 w 2778"/>
              <a:gd name="T5" fmla="*/ 0 h 1021"/>
              <a:gd name="T6" fmla="*/ 0 w 2778"/>
              <a:gd name="T7" fmla="*/ 2147483647 h 1021"/>
              <a:gd name="T8" fmla="*/ 2147483647 w 2778"/>
              <a:gd name="T9" fmla="*/ 2147483647 h 1021"/>
              <a:gd name="T10" fmla="*/ 0 60000 65536"/>
              <a:gd name="T11" fmla="*/ 0 60000 65536"/>
              <a:gd name="T12" fmla="*/ 0 60000 65536"/>
              <a:gd name="T13" fmla="*/ 0 60000 65536"/>
              <a:gd name="T14" fmla="*/ 0 60000 65536"/>
              <a:gd name="T15" fmla="*/ 0 w 2778"/>
              <a:gd name="T16" fmla="*/ 0 h 1021"/>
              <a:gd name="T17" fmla="*/ 2778 w 2778"/>
              <a:gd name="T18" fmla="*/ 1021 h 1021"/>
            </a:gdLst>
            <a:ahLst/>
            <a:cxnLst>
              <a:cxn ang="T10">
                <a:pos x="T0" y="T1"/>
              </a:cxn>
              <a:cxn ang="T11">
                <a:pos x="T2" y="T3"/>
              </a:cxn>
              <a:cxn ang="T12">
                <a:pos x="T4" y="T5"/>
              </a:cxn>
              <a:cxn ang="T13">
                <a:pos x="T6" y="T7"/>
              </a:cxn>
              <a:cxn ang="T14">
                <a:pos x="T8" y="T9"/>
              </a:cxn>
            </a:cxnLst>
            <a:rect l="T15" t="T16" r="T17" b="T18"/>
            <a:pathLst>
              <a:path w="2778" h="1021">
                <a:moveTo>
                  <a:pt x="2778" y="1021"/>
                </a:moveTo>
                <a:lnTo>
                  <a:pt x="2382" y="0"/>
                </a:lnTo>
                <a:lnTo>
                  <a:pt x="0" y="0"/>
                </a:lnTo>
                <a:lnTo>
                  <a:pt x="0" y="1021"/>
                </a:lnTo>
                <a:lnTo>
                  <a:pt x="2778" y="1021"/>
                </a:lnTo>
                <a:close/>
              </a:path>
            </a:pathLst>
          </a:custGeom>
          <a:gradFill>
            <a:gsLst>
              <a:gs pos="0">
                <a:schemeClr val="bg1"/>
              </a:gs>
              <a:gs pos="70000">
                <a:schemeClr val="accent1">
                  <a:lumMod val="20000"/>
                  <a:lumOff val="80000"/>
                </a:schemeClr>
              </a:gs>
              <a:gs pos="100000">
                <a:schemeClr val="accent1">
                  <a:lumMod val="40000"/>
                  <a:lumOff val="60000"/>
                </a:schemeClr>
              </a:gs>
            </a:gsLst>
            <a:lin ang="0" scaled="0"/>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Freeform 17"/>
          <p:cNvSpPr/>
          <p:nvPr/>
        </p:nvSpPr>
        <p:spPr bwMode="auto">
          <a:xfrm>
            <a:off x="347686" y="3554918"/>
            <a:ext cx="5698288" cy="1620838"/>
          </a:xfrm>
          <a:custGeom>
            <a:avLst/>
            <a:gdLst>
              <a:gd name="T0" fmla="*/ 2147483647 w 10000"/>
              <a:gd name="T1" fmla="*/ 0 h 10000"/>
              <a:gd name="T2" fmla="*/ 0 w 10000"/>
              <a:gd name="T3" fmla="*/ 0 h 10000"/>
              <a:gd name="T4" fmla="*/ 0 w 10000"/>
              <a:gd name="T5" fmla="*/ 2147483647 h 10000"/>
              <a:gd name="T6" fmla="*/ 2147483647 w 10000"/>
              <a:gd name="T7" fmla="*/ 2147483647 h 10000"/>
              <a:gd name="T8" fmla="*/ 2147483647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10000" y="0"/>
                </a:moveTo>
                <a:lnTo>
                  <a:pt x="0" y="0"/>
                </a:lnTo>
                <a:lnTo>
                  <a:pt x="0" y="10000"/>
                </a:lnTo>
                <a:lnTo>
                  <a:pt x="7705" y="9844"/>
                </a:lnTo>
                <a:cubicBezTo>
                  <a:pt x="8470" y="6563"/>
                  <a:pt x="9176" y="2855"/>
                  <a:pt x="10000" y="0"/>
                </a:cubicBezTo>
                <a:close/>
              </a:path>
            </a:pathLst>
          </a:custGeom>
          <a:gradFill>
            <a:gsLst>
              <a:gs pos="0">
                <a:schemeClr val="bg1"/>
              </a:gs>
              <a:gs pos="70000">
                <a:schemeClr val="accent1">
                  <a:lumMod val="20000"/>
                  <a:lumOff val="80000"/>
                </a:schemeClr>
              </a:gs>
              <a:gs pos="100000">
                <a:schemeClr val="accent1">
                  <a:lumMod val="40000"/>
                  <a:lumOff val="60000"/>
                </a:schemeClr>
              </a:gs>
            </a:gsLst>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Freeform 16"/>
          <p:cNvSpPr/>
          <p:nvPr/>
        </p:nvSpPr>
        <p:spPr bwMode="auto">
          <a:xfrm>
            <a:off x="326425" y="4012537"/>
            <a:ext cx="5835972" cy="2752725"/>
          </a:xfrm>
          <a:custGeom>
            <a:avLst/>
            <a:gdLst>
              <a:gd name="connsiteX0" fmla="*/ 10000 w 10813"/>
              <a:gd name="connsiteY0" fmla="*/ 342 h 10342"/>
              <a:gd name="connsiteX1" fmla="*/ 8171 w 10813"/>
              <a:gd name="connsiteY1" fmla="*/ 4753 h 10342"/>
              <a:gd name="connsiteX2" fmla="*/ 0 w 10813"/>
              <a:gd name="connsiteY2" fmla="*/ 4753 h 10342"/>
              <a:gd name="connsiteX3" fmla="*/ 0 w 10813"/>
              <a:gd name="connsiteY3" fmla="*/ 10342 h 10342"/>
              <a:gd name="connsiteX4" fmla="*/ 7527 w 10813"/>
              <a:gd name="connsiteY4" fmla="*/ 10342 h 10342"/>
              <a:gd name="connsiteX5" fmla="*/ 10813 w 10813"/>
              <a:gd name="connsiteY5" fmla="*/ 0 h 10342"/>
              <a:gd name="connsiteX6" fmla="*/ 10000 w 10813"/>
              <a:gd name="connsiteY6" fmla="*/ 342 h 10342"/>
              <a:gd name="connsiteX0-1" fmla="*/ 10272 w 10813"/>
              <a:gd name="connsiteY0-2" fmla="*/ 0 h 10342"/>
              <a:gd name="connsiteX1-3" fmla="*/ 8171 w 10813"/>
              <a:gd name="connsiteY1-4" fmla="*/ 4753 h 10342"/>
              <a:gd name="connsiteX2-5" fmla="*/ 0 w 10813"/>
              <a:gd name="connsiteY2-6" fmla="*/ 4753 h 10342"/>
              <a:gd name="connsiteX3-7" fmla="*/ 0 w 10813"/>
              <a:gd name="connsiteY3-8" fmla="*/ 10342 h 10342"/>
              <a:gd name="connsiteX4-9" fmla="*/ 7527 w 10813"/>
              <a:gd name="connsiteY4-10" fmla="*/ 10342 h 10342"/>
              <a:gd name="connsiteX5-11" fmla="*/ 10813 w 10813"/>
              <a:gd name="connsiteY5-12" fmla="*/ 0 h 10342"/>
              <a:gd name="connsiteX6-13" fmla="*/ 10272 w 10813"/>
              <a:gd name="connsiteY6-14" fmla="*/ 0 h 10342"/>
              <a:gd name="connsiteX0-15" fmla="*/ 10112 w 10813"/>
              <a:gd name="connsiteY0-16" fmla="*/ 26 h 10342"/>
              <a:gd name="connsiteX1-17" fmla="*/ 8171 w 10813"/>
              <a:gd name="connsiteY1-18" fmla="*/ 4753 h 10342"/>
              <a:gd name="connsiteX2-19" fmla="*/ 0 w 10813"/>
              <a:gd name="connsiteY2-20" fmla="*/ 4753 h 10342"/>
              <a:gd name="connsiteX3-21" fmla="*/ 0 w 10813"/>
              <a:gd name="connsiteY3-22" fmla="*/ 10342 h 10342"/>
              <a:gd name="connsiteX4-23" fmla="*/ 7527 w 10813"/>
              <a:gd name="connsiteY4-24" fmla="*/ 10342 h 10342"/>
              <a:gd name="connsiteX5-25" fmla="*/ 10813 w 10813"/>
              <a:gd name="connsiteY5-26" fmla="*/ 0 h 10342"/>
              <a:gd name="connsiteX6-27" fmla="*/ 10112 w 10813"/>
              <a:gd name="connsiteY6-28" fmla="*/ 26 h 10342"/>
              <a:gd name="connsiteX0-29" fmla="*/ 10112 w 10691"/>
              <a:gd name="connsiteY0-30" fmla="*/ 0 h 10316"/>
              <a:gd name="connsiteX1-31" fmla="*/ 8171 w 10691"/>
              <a:gd name="connsiteY1-32" fmla="*/ 4727 h 10316"/>
              <a:gd name="connsiteX2-33" fmla="*/ 0 w 10691"/>
              <a:gd name="connsiteY2-34" fmla="*/ 4727 h 10316"/>
              <a:gd name="connsiteX3-35" fmla="*/ 0 w 10691"/>
              <a:gd name="connsiteY3-36" fmla="*/ 10316 h 10316"/>
              <a:gd name="connsiteX4-37" fmla="*/ 7527 w 10691"/>
              <a:gd name="connsiteY4-38" fmla="*/ 10316 h 10316"/>
              <a:gd name="connsiteX5-39" fmla="*/ 10691 w 10691"/>
              <a:gd name="connsiteY5-40" fmla="*/ 373 h 10316"/>
              <a:gd name="connsiteX6-41" fmla="*/ 10112 w 10691"/>
              <a:gd name="connsiteY6-42" fmla="*/ 0 h 10316"/>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Lst>
            <a:rect l="l" t="t" r="r" b="b"/>
            <a:pathLst>
              <a:path w="10691" h="10316">
                <a:moveTo>
                  <a:pt x="10112" y="0"/>
                </a:moveTo>
                <a:lnTo>
                  <a:pt x="8171" y="4727"/>
                </a:lnTo>
                <a:lnTo>
                  <a:pt x="0" y="4727"/>
                </a:lnTo>
                <a:lnTo>
                  <a:pt x="0" y="10316"/>
                </a:lnTo>
                <a:lnTo>
                  <a:pt x="7527" y="10316"/>
                </a:lnTo>
                <a:lnTo>
                  <a:pt x="10691" y="373"/>
                </a:lnTo>
                <a:lnTo>
                  <a:pt x="10112" y="0"/>
                </a:lnTo>
                <a:close/>
              </a:path>
            </a:pathLst>
          </a:custGeom>
          <a:gradFill>
            <a:gsLst>
              <a:gs pos="0">
                <a:schemeClr val="bg1"/>
              </a:gs>
              <a:gs pos="70000">
                <a:schemeClr val="accent1">
                  <a:lumMod val="20000"/>
                  <a:lumOff val="80000"/>
                </a:schemeClr>
              </a:gs>
              <a:gs pos="100000">
                <a:schemeClr val="accent1">
                  <a:lumMod val="40000"/>
                  <a:lumOff val="60000"/>
                </a:schemeClr>
              </a:gs>
            </a:gsLst>
          </a:gradFill>
          <a:ln w="9525" cap="flat" cmpd="sng">
            <a:noFill/>
            <a:prstDash val="solid"/>
            <a:round/>
          </a:ln>
          <a:effectLst/>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Freeform 15"/>
          <p:cNvSpPr/>
          <p:nvPr/>
        </p:nvSpPr>
        <p:spPr bwMode="auto">
          <a:xfrm>
            <a:off x="6396824" y="1357451"/>
            <a:ext cx="5314212" cy="223224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0 w 10000"/>
              <a:gd name="T11" fmla="*/ 2147483647 h 10000"/>
              <a:gd name="T12" fmla="*/ 0 60000 65536"/>
              <a:gd name="T13" fmla="*/ 0 60000 65536"/>
              <a:gd name="T14" fmla="*/ 0 60000 65536"/>
              <a:gd name="T15" fmla="*/ 0 60000 65536"/>
              <a:gd name="T16" fmla="*/ 0 60000 65536"/>
              <a:gd name="T17" fmla="*/ 0 60000 65536"/>
              <a:gd name="T18" fmla="*/ 0 w 10000"/>
              <a:gd name="T19" fmla="*/ 0 h 10000"/>
              <a:gd name="T20" fmla="*/ 10000 w 10000"/>
              <a:gd name="T21" fmla="*/ 10000 h 10000"/>
            </a:gdLst>
            <a:ahLst/>
            <a:cxnLst>
              <a:cxn ang="T12">
                <a:pos x="T0" y="T1"/>
              </a:cxn>
              <a:cxn ang="T13">
                <a:pos x="T2" y="T3"/>
              </a:cxn>
              <a:cxn ang="T14">
                <a:pos x="T4" y="T5"/>
              </a:cxn>
              <a:cxn ang="T15">
                <a:pos x="T6" y="T7"/>
              </a:cxn>
              <a:cxn ang="T16">
                <a:pos x="T8" y="T9"/>
              </a:cxn>
              <a:cxn ang="T17">
                <a:pos x="T10" y="T11"/>
              </a:cxn>
            </a:cxnLst>
            <a:rect l="T18" t="T19" r="T20" b="T21"/>
            <a:pathLst>
              <a:path w="10000" h="10000">
                <a:moveTo>
                  <a:pt x="0" y="10000"/>
                </a:moveTo>
                <a:lnTo>
                  <a:pt x="1971" y="0"/>
                </a:lnTo>
                <a:lnTo>
                  <a:pt x="10000" y="0"/>
                </a:lnTo>
                <a:lnTo>
                  <a:pt x="10000" y="8856"/>
                </a:lnTo>
                <a:lnTo>
                  <a:pt x="1687" y="9146"/>
                </a:lnTo>
                <a:cubicBezTo>
                  <a:pt x="1125" y="9431"/>
                  <a:pt x="663" y="9951"/>
                  <a:pt x="0" y="10000"/>
                </a:cubicBezTo>
                <a:close/>
              </a:path>
            </a:pathLst>
          </a:custGeom>
          <a:gradFill>
            <a:gsLst>
              <a:gs pos="0">
                <a:schemeClr val="bg1"/>
              </a:gs>
              <a:gs pos="70000">
                <a:schemeClr val="accent1">
                  <a:lumMod val="20000"/>
                  <a:lumOff val="80000"/>
                </a:schemeClr>
              </a:gs>
              <a:gs pos="100000">
                <a:schemeClr val="accent1">
                  <a:lumMod val="40000"/>
                  <a:lumOff val="60000"/>
                </a:schemeClr>
              </a:gs>
            </a:gsLst>
            <a:lin ang="7200000" scaled="0"/>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Freeform 14"/>
          <p:cNvSpPr/>
          <p:nvPr/>
        </p:nvSpPr>
        <p:spPr bwMode="auto">
          <a:xfrm>
            <a:off x="6205745" y="3496978"/>
            <a:ext cx="5537547" cy="162083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2147483647 w 10000"/>
              <a:gd name="T11" fmla="*/ 2147483647 h 10000"/>
              <a:gd name="T12" fmla="*/ 0 w 10000"/>
              <a:gd name="T13" fmla="*/ 2147483647 h 10000"/>
              <a:gd name="T14" fmla="*/ 0 60000 65536"/>
              <a:gd name="T15" fmla="*/ 0 60000 65536"/>
              <a:gd name="T16" fmla="*/ 0 60000 65536"/>
              <a:gd name="T17" fmla="*/ 0 60000 65536"/>
              <a:gd name="T18" fmla="*/ 0 60000 65536"/>
              <a:gd name="T19" fmla="*/ 0 60000 65536"/>
              <a:gd name="T20" fmla="*/ 0 60000 65536"/>
              <a:gd name="T21" fmla="*/ 0 w 10000"/>
              <a:gd name="T22" fmla="*/ 0 h 10000"/>
              <a:gd name="T23" fmla="*/ 10000 w 10000"/>
              <a:gd name="T24" fmla="*/ 10000 h 1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00" h="10000">
                <a:moveTo>
                  <a:pt x="0" y="1172"/>
                </a:moveTo>
                <a:lnTo>
                  <a:pt x="1799" y="0"/>
                </a:lnTo>
                <a:lnTo>
                  <a:pt x="10000" y="0"/>
                </a:lnTo>
                <a:lnTo>
                  <a:pt x="10000" y="10000"/>
                </a:lnTo>
                <a:lnTo>
                  <a:pt x="2000" y="9998"/>
                </a:lnTo>
                <a:lnTo>
                  <a:pt x="1232" y="6518"/>
                </a:lnTo>
                <a:lnTo>
                  <a:pt x="0" y="1172"/>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Freeform 13"/>
          <p:cNvSpPr/>
          <p:nvPr/>
        </p:nvSpPr>
        <p:spPr bwMode="auto">
          <a:xfrm>
            <a:off x="6260035" y="4319291"/>
            <a:ext cx="5472608" cy="2452992"/>
          </a:xfrm>
          <a:custGeom>
            <a:avLst/>
            <a:gdLst>
              <a:gd name="connsiteX0" fmla="*/ 733 w 10528"/>
              <a:gd name="connsiteY0" fmla="*/ 1157 h 11157"/>
              <a:gd name="connsiteX1" fmla="*/ 1957 w 10528"/>
              <a:gd name="connsiteY1" fmla="*/ 3464 h 11157"/>
              <a:gd name="connsiteX2" fmla="*/ 10528 w 10528"/>
              <a:gd name="connsiteY2" fmla="*/ 3464 h 11157"/>
              <a:gd name="connsiteX3" fmla="*/ 10427 w 10528"/>
              <a:gd name="connsiteY3" fmla="*/ 11157 h 11157"/>
              <a:gd name="connsiteX4" fmla="*/ 2364 w 10528"/>
              <a:gd name="connsiteY4" fmla="*/ 11157 h 11157"/>
              <a:gd name="connsiteX5" fmla="*/ 2159 w 10528"/>
              <a:gd name="connsiteY5" fmla="*/ 6734 h 11157"/>
              <a:gd name="connsiteX6" fmla="*/ 0 w 10528"/>
              <a:gd name="connsiteY6" fmla="*/ 0 h 11157"/>
              <a:gd name="connsiteX7" fmla="*/ 733 w 10528"/>
              <a:gd name="connsiteY7" fmla="*/ 1157 h 11157"/>
              <a:gd name="connsiteX0-1" fmla="*/ 0 w 10528"/>
              <a:gd name="connsiteY0-2" fmla="*/ 0 h 11926"/>
              <a:gd name="connsiteX1-3" fmla="*/ 1957 w 10528"/>
              <a:gd name="connsiteY1-4" fmla="*/ 4233 h 11926"/>
              <a:gd name="connsiteX2-5" fmla="*/ 10528 w 10528"/>
              <a:gd name="connsiteY2-6" fmla="*/ 4233 h 11926"/>
              <a:gd name="connsiteX3-7" fmla="*/ 10427 w 10528"/>
              <a:gd name="connsiteY3-8" fmla="*/ 11926 h 11926"/>
              <a:gd name="connsiteX4-9" fmla="*/ 2364 w 10528"/>
              <a:gd name="connsiteY4-10" fmla="*/ 11926 h 11926"/>
              <a:gd name="connsiteX5-11" fmla="*/ 2159 w 10528"/>
              <a:gd name="connsiteY5-12" fmla="*/ 7503 h 11926"/>
              <a:gd name="connsiteX6-13" fmla="*/ 0 w 10528"/>
              <a:gd name="connsiteY6-14" fmla="*/ 769 h 11926"/>
              <a:gd name="connsiteX7-15" fmla="*/ 0 w 10528"/>
              <a:gd name="connsiteY7-16" fmla="*/ 0 h 11926"/>
              <a:gd name="connsiteX0-17" fmla="*/ 0 w 10528"/>
              <a:gd name="connsiteY0-18" fmla="*/ 0 h 11926"/>
              <a:gd name="connsiteX1-19" fmla="*/ 1842 w 10528"/>
              <a:gd name="connsiteY1-20" fmla="*/ 4616 h 11926"/>
              <a:gd name="connsiteX2-21" fmla="*/ 10528 w 10528"/>
              <a:gd name="connsiteY2-22" fmla="*/ 4233 h 11926"/>
              <a:gd name="connsiteX3-23" fmla="*/ 10427 w 10528"/>
              <a:gd name="connsiteY3-24" fmla="*/ 11926 h 11926"/>
              <a:gd name="connsiteX4-25" fmla="*/ 2364 w 10528"/>
              <a:gd name="connsiteY4-26" fmla="*/ 11926 h 11926"/>
              <a:gd name="connsiteX5-27" fmla="*/ 2159 w 10528"/>
              <a:gd name="connsiteY5-28" fmla="*/ 7503 h 11926"/>
              <a:gd name="connsiteX6-29" fmla="*/ 0 w 10528"/>
              <a:gd name="connsiteY6-30" fmla="*/ 769 h 11926"/>
              <a:gd name="connsiteX7-31" fmla="*/ 0 w 10528"/>
              <a:gd name="connsiteY7-32" fmla="*/ 0 h 11926"/>
              <a:gd name="connsiteX0-33" fmla="*/ 0 w 10529"/>
              <a:gd name="connsiteY0-34" fmla="*/ 0 h 11926"/>
              <a:gd name="connsiteX1-35" fmla="*/ 1842 w 10529"/>
              <a:gd name="connsiteY1-36" fmla="*/ 4616 h 11926"/>
              <a:gd name="connsiteX2-37" fmla="*/ 10529 w 10529"/>
              <a:gd name="connsiteY2-38" fmla="*/ 4616 h 11926"/>
              <a:gd name="connsiteX3-39" fmla="*/ 10427 w 10529"/>
              <a:gd name="connsiteY3-40" fmla="*/ 11926 h 11926"/>
              <a:gd name="connsiteX4-41" fmla="*/ 2364 w 10529"/>
              <a:gd name="connsiteY4-42" fmla="*/ 11926 h 11926"/>
              <a:gd name="connsiteX5-43" fmla="*/ 2159 w 10529"/>
              <a:gd name="connsiteY5-44" fmla="*/ 7503 h 11926"/>
              <a:gd name="connsiteX6-45" fmla="*/ 0 w 10529"/>
              <a:gd name="connsiteY6-46" fmla="*/ 769 h 11926"/>
              <a:gd name="connsiteX7-47" fmla="*/ 0 w 10529"/>
              <a:gd name="connsiteY7-48" fmla="*/ 0 h 11926"/>
              <a:gd name="connsiteX0-49" fmla="*/ 278 w 10529"/>
              <a:gd name="connsiteY0-50" fmla="*/ 0 h 11607"/>
              <a:gd name="connsiteX1-51" fmla="*/ 1842 w 10529"/>
              <a:gd name="connsiteY1-52" fmla="*/ 4297 h 11607"/>
              <a:gd name="connsiteX2-53" fmla="*/ 10529 w 10529"/>
              <a:gd name="connsiteY2-54" fmla="*/ 4297 h 11607"/>
              <a:gd name="connsiteX3-55" fmla="*/ 10427 w 10529"/>
              <a:gd name="connsiteY3-56" fmla="*/ 11607 h 11607"/>
              <a:gd name="connsiteX4-57" fmla="*/ 2364 w 10529"/>
              <a:gd name="connsiteY4-58" fmla="*/ 11607 h 11607"/>
              <a:gd name="connsiteX5-59" fmla="*/ 2159 w 10529"/>
              <a:gd name="connsiteY5-60" fmla="*/ 7184 h 11607"/>
              <a:gd name="connsiteX6-61" fmla="*/ 0 w 10529"/>
              <a:gd name="connsiteY6-62" fmla="*/ 450 h 11607"/>
              <a:gd name="connsiteX7-63" fmla="*/ 278 w 10529"/>
              <a:gd name="connsiteY7-64" fmla="*/ 0 h 11607"/>
              <a:gd name="connsiteX0-65" fmla="*/ 278 w 10529"/>
              <a:gd name="connsiteY0-66" fmla="*/ 0 h 11607"/>
              <a:gd name="connsiteX1-67" fmla="*/ 1842 w 10529"/>
              <a:gd name="connsiteY1-68" fmla="*/ 4297 h 11607"/>
              <a:gd name="connsiteX2-69" fmla="*/ 10529 w 10529"/>
              <a:gd name="connsiteY2-70" fmla="*/ 4297 h 11607"/>
              <a:gd name="connsiteX3-71" fmla="*/ 10427 w 10529"/>
              <a:gd name="connsiteY3-72" fmla="*/ 11607 h 11607"/>
              <a:gd name="connsiteX4-73" fmla="*/ 2364 w 10529"/>
              <a:gd name="connsiteY4-74" fmla="*/ 11607 h 11607"/>
              <a:gd name="connsiteX5-75" fmla="*/ 1986 w 10529"/>
              <a:gd name="connsiteY5-76" fmla="*/ 7266 h 11607"/>
              <a:gd name="connsiteX6-77" fmla="*/ 0 w 10529"/>
              <a:gd name="connsiteY6-78" fmla="*/ 450 h 11607"/>
              <a:gd name="connsiteX7-79" fmla="*/ 278 w 10529"/>
              <a:gd name="connsiteY7-80" fmla="*/ 0 h 11607"/>
              <a:gd name="connsiteX0-81" fmla="*/ 325 w 10576"/>
              <a:gd name="connsiteY0-82" fmla="*/ 0 h 11607"/>
              <a:gd name="connsiteX1-83" fmla="*/ 1889 w 10576"/>
              <a:gd name="connsiteY1-84" fmla="*/ 4297 h 11607"/>
              <a:gd name="connsiteX2-85" fmla="*/ 10576 w 10576"/>
              <a:gd name="connsiteY2-86" fmla="*/ 4297 h 11607"/>
              <a:gd name="connsiteX3-87" fmla="*/ 10474 w 10576"/>
              <a:gd name="connsiteY3-88" fmla="*/ 11607 h 11607"/>
              <a:gd name="connsiteX4-89" fmla="*/ 2411 w 10576"/>
              <a:gd name="connsiteY4-90" fmla="*/ 11607 h 11607"/>
              <a:gd name="connsiteX5-91" fmla="*/ 2033 w 10576"/>
              <a:gd name="connsiteY5-92" fmla="*/ 7266 h 11607"/>
              <a:gd name="connsiteX6-93" fmla="*/ 0 w 10576"/>
              <a:gd name="connsiteY6-94" fmla="*/ 481 h 11607"/>
              <a:gd name="connsiteX7-95" fmla="*/ 325 w 10576"/>
              <a:gd name="connsiteY7-96" fmla="*/ 0 h 11607"/>
              <a:gd name="connsiteX0-97" fmla="*/ 325 w 10576"/>
              <a:gd name="connsiteY0-98" fmla="*/ 0 h 11607"/>
              <a:gd name="connsiteX1-99" fmla="*/ 1889 w 10576"/>
              <a:gd name="connsiteY1-100" fmla="*/ 4297 h 11607"/>
              <a:gd name="connsiteX2-101" fmla="*/ 10576 w 10576"/>
              <a:gd name="connsiteY2-102" fmla="*/ 4297 h 11607"/>
              <a:gd name="connsiteX3-103" fmla="*/ 10474 w 10576"/>
              <a:gd name="connsiteY3-104" fmla="*/ 11607 h 11607"/>
              <a:gd name="connsiteX4-105" fmla="*/ 2411 w 10576"/>
              <a:gd name="connsiteY4-106" fmla="*/ 11607 h 11607"/>
              <a:gd name="connsiteX5-107" fmla="*/ 2033 w 10576"/>
              <a:gd name="connsiteY5-108" fmla="*/ 7266 h 11607"/>
              <a:gd name="connsiteX6-109" fmla="*/ 0 w 10576"/>
              <a:gd name="connsiteY6-110" fmla="*/ 481 h 11607"/>
              <a:gd name="connsiteX7-111" fmla="*/ 325 w 10576"/>
              <a:gd name="connsiteY7-112" fmla="*/ 0 h 11607"/>
            </a:gdLst>
            <a:ahLst/>
            <a:cxnLst>
              <a:cxn ang="0">
                <a:pos x="connsiteX0-97" y="connsiteY0-98"/>
              </a:cxn>
              <a:cxn ang="0">
                <a:pos x="connsiteX1-99" y="connsiteY1-100"/>
              </a:cxn>
              <a:cxn ang="0">
                <a:pos x="connsiteX2-101" y="connsiteY2-102"/>
              </a:cxn>
              <a:cxn ang="0">
                <a:pos x="connsiteX3-103" y="connsiteY3-104"/>
              </a:cxn>
              <a:cxn ang="0">
                <a:pos x="connsiteX4-105" y="connsiteY4-106"/>
              </a:cxn>
              <a:cxn ang="0">
                <a:pos x="connsiteX5-107" y="connsiteY5-108"/>
              </a:cxn>
              <a:cxn ang="0">
                <a:pos x="connsiteX6-109" y="connsiteY6-110"/>
              </a:cxn>
              <a:cxn ang="0">
                <a:pos x="connsiteX7-111" y="connsiteY7-112"/>
              </a:cxn>
            </a:cxnLst>
            <a:rect l="l" t="t" r="r" b="b"/>
            <a:pathLst>
              <a:path w="10576" h="11607">
                <a:moveTo>
                  <a:pt x="325" y="0"/>
                </a:moveTo>
                <a:lnTo>
                  <a:pt x="1889" y="4297"/>
                </a:lnTo>
                <a:lnTo>
                  <a:pt x="10576" y="4297"/>
                </a:lnTo>
                <a:cubicBezTo>
                  <a:pt x="10542" y="6861"/>
                  <a:pt x="10508" y="9043"/>
                  <a:pt x="10474" y="11607"/>
                </a:cubicBezTo>
                <a:lnTo>
                  <a:pt x="2411" y="11607"/>
                </a:lnTo>
                <a:cubicBezTo>
                  <a:pt x="2343" y="10133"/>
                  <a:pt x="2101" y="8740"/>
                  <a:pt x="2033" y="7266"/>
                </a:cubicBezTo>
                <a:cubicBezTo>
                  <a:pt x="1355" y="5004"/>
                  <a:pt x="1067" y="4088"/>
                  <a:pt x="0" y="481"/>
                </a:cubicBezTo>
                <a:lnTo>
                  <a:pt x="325" y="0"/>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cap="flat" cmpd="sng">
            <a:noFill/>
            <a:prstDash val="solid"/>
            <a:round/>
          </a:ln>
          <a:effectLst/>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pic>
        <p:nvPicPr>
          <p:cNvPr id="12" name="Picture 63" descr="F:\kamimura\クリップ画像\flat icon4\Data-Configuration-256.png"/>
          <p:cNvPicPr>
            <a:picLocks noChangeAspect="1" noChangeArrowheads="1"/>
          </p:cNvPicPr>
          <p:nvPr/>
        </p:nvPicPr>
        <p:blipFill>
          <a:blip r:embed="rId3" cstate="print">
            <a:duotone>
              <a:schemeClr val="accent3">
                <a:shade val="45000"/>
                <a:satMod val="135000"/>
              </a:schemeClr>
              <a:prstClr val="white"/>
            </a:duotone>
          </a:blip>
          <a:srcRect/>
          <a:stretch>
            <a:fillRect/>
          </a:stretch>
        </p:blipFill>
        <p:spPr bwMode="auto">
          <a:xfrm>
            <a:off x="5595213" y="5259794"/>
            <a:ext cx="1483185" cy="1483185"/>
          </a:xfrm>
          <a:prstGeom prst="rect">
            <a:avLst/>
          </a:prstGeom>
          <a:noFill/>
        </p:spPr>
      </p:pic>
      <p:sp>
        <p:nvSpPr>
          <p:cNvPr id="13" name="上矢印 1"/>
          <p:cNvSpPr>
            <a:spLocks noChangeArrowheads="1"/>
          </p:cNvSpPr>
          <p:nvPr/>
        </p:nvSpPr>
        <p:spPr bwMode="auto">
          <a:xfrm>
            <a:off x="5701768" y="3963455"/>
            <a:ext cx="1046163" cy="1135444"/>
          </a:xfrm>
          <a:prstGeom prst="upArrow">
            <a:avLst>
              <a:gd name="adj1" fmla="val 50000"/>
              <a:gd name="adj2" fmla="val 50000"/>
            </a:avLst>
          </a:prstGeom>
          <a:solidFill>
            <a:srgbClr val="D99694"/>
          </a:solidFill>
          <a:ln w="9525" algn="ctr">
            <a:solidFill>
              <a:srgbClr val="D99694"/>
            </a:solidFill>
            <a:round/>
          </a:ln>
        </p:spPr>
        <p:txBody>
          <a:bodyPr wrap="none" lIns="90000" tIns="46800" rIns="90000" bIns="46800" anchor="ctr"/>
          <a:lstStyle/>
          <a:p>
            <a:endParaRPr lang="ja-JP" altLang="en-US"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Oval 26"/>
          <p:cNvSpPr>
            <a:spLocks noChangeArrowheads="1"/>
          </p:cNvSpPr>
          <p:nvPr/>
        </p:nvSpPr>
        <p:spPr bwMode="auto">
          <a:xfrm>
            <a:off x="362211" y="1256357"/>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検索</a:t>
            </a:r>
          </a:p>
        </p:txBody>
      </p:sp>
      <p:sp>
        <p:nvSpPr>
          <p:cNvPr id="15" name="Oval 26"/>
          <p:cNvSpPr>
            <a:spLocks noChangeArrowheads="1"/>
          </p:cNvSpPr>
          <p:nvPr/>
        </p:nvSpPr>
        <p:spPr bwMode="auto">
          <a:xfrm>
            <a:off x="362211" y="3602168"/>
            <a:ext cx="1749041"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Oval 26"/>
          <p:cNvSpPr>
            <a:spLocks noChangeArrowheads="1"/>
          </p:cNvSpPr>
          <p:nvPr/>
        </p:nvSpPr>
        <p:spPr bwMode="auto">
          <a:xfrm>
            <a:off x="328986" y="5235431"/>
            <a:ext cx="1762670"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ja-JP" altLang="en-US" sz="18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掲示配信</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Oval 26"/>
          <p:cNvSpPr>
            <a:spLocks noChangeArrowheads="1"/>
          </p:cNvSpPr>
          <p:nvPr/>
        </p:nvSpPr>
        <p:spPr bwMode="auto">
          <a:xfrm>
            <a:off x="10056167" y="1377387"/>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zh-CN" altLang="en-US"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教务管理</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Oval 26"/>
          <p:cNvSpPr>
            <a:spLocks noChangeArrowheads="1"/>
          </p:cNvSpPr>
          <p:nvPr/>
        </p:nvSpPr>
        <p:spPr bwMode="auto">
          <a:xfrm>
            <a:off x="10086405" y="3509718"/>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zh-CN" altLang="en-US" sz="18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人事管理</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Oval 26"/>
          <p:cNvSpPr>
            <a:spLocks noChangeArrowheads="1"/>
          </p:cNvSpPr>
          <p:nvPr/>
        </p:nvSpPr>
        <p:spPr bwMode="auto">
          <a:xfrm>
            <a:off x="10086405" y="5259794"/>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zh-CN" altLang="en-US"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設備管理</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33"/>
          <p:cNvSpPr>
            <a:spLocks noChangeArrowheads="1"/>
          </p:cNvSpPr>
          <p:nvPr/>
        </p:nvSpPr>
        <p:spPr bwMode="auto">
          <a:xfrm>
            <a:off x="2110185" y="1369933"/>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■成績検索</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■授業検索</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個人</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情報検索</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33"/>
          <p:cNvSpPr>
            <a:spLocks noChangeArrowheads="1"/>
          </p:cNvSpPr>
          <p:nvPr/>
        </p:nvSpPr>
        <p:spPr bwMode="auto">
          <a:xfrm>
            <a:off x="2110186" y="3682344"/>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a:t>
            </a:r>
            <a:r>
              <a:rPr lang="ja-JP" altLang="en-US" sz="2000" b="1" u="sng" dirty="0" smtClean="0">
                <a:latin typeface="Meiryo UI" panose="020B0604030504040204" pitchFamily="50" charset="-128"/>
                <a:ea typeface="Meiryo UI" panose="020B0604030504040204" pitchFamily="50" charset="-128"/>
                <a:cs typeface="Meiryo UI" panose="020B0604030504040204" pitchFamily="50" charset="-128"/>
              </a:rPr>
              <a:t>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ビデオ学習</a:t>
            </a:r>
            <a:r>
              <a:rPr lang="en-US" altLang="ja-JP" sz="2000" u="sng" dirty="0" smtClean="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smtClean="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u="sng" dirty="0" smtClean="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endPar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ビデオレコード</a:t>
            </a:r>
            <a:r>
              <a:rPr lang="en-US" altLang="ja-JP"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a:t>
            </a:r>
            <a:r>
              <a:rPr lang="zh-CN"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管理</a:t>
            </a:r>
            <a:r>
              <a:rPr lang="en-US" altLang="zh-CN"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zh-CN"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Text Box 29"/>
          <p:cNvSpPr txBox="1">
            <a:spLocks noChangeArrowheads="1"/>
          </p:cNvSpPr>
          <p:nvPr/>
        </p:nvSpPr>
        <p:spPr bwMode="auto">
          <a:xfrm>
            <a:off x="5442567" y="5242134"/>
            <a:ext cx="1665784" cy="646331"/>
          </a:xfrm>
          <a:prstGeom prst="rect">
            <a:avLst/>
          </a:prstGeom>
          <a:noFill/>
          <a:ln w="9525" algn="ctr">
            <a:noFill/>
            <a:miter lim="800000"/>
          </a:ln>
        </p:spPr>
        <p:txBody>
          <a:bodyPr wrap="square">
            <a:spAutoFit/>
          </a:bodyPr>
          <a:lstStyle/>
          <a:p>
            <a:pPr algn="ctr">
              <a:spcBef>
                <a:spcPts val="0"/>
              </a:spcBef>
              <a:spcAft>
                <a:spcPts val="0"/>
              </a:spcAft>
              <a:defRPr/>
            </a:pPr>
            <a:r>
              <a:rPr lang="zh-CN" altLang="en-US" b="1" dirty="0" smtClean="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学校</a:t>
            </a:r>
            <a:r>
              <a:rPr lang="ja-JP" altLang="en-US" b="1" dirty="0" smtClean="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b="1" dirty="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spcAft>
                <a:spcPts val="600"/>
              </a:spcAft>
              <a:defRPr/>
            </a:pPr>
            <a:r>
              <a:rPr lang="ja-JP" altLang="en-US" b="1" dirty="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データベース</a:t>
            </a: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9459" y="1071055"/>
            <a:ext cx="1247903" cy="1247903"/>
          </a:xfrm>
          <a:prstGeom prst="rect">
            <a:avLst/>
          </a:prstGeom>
        </p:spPr>
      </p:pic>
      <p:cxnSp>
        <p:nvCxnSpPr>
          <p:cNvPr id="24" name="カギ線コネクタ 92"/>
          <p:cNvCxnSpPr>
            <a:cxnSpLocks noChangeShapeType="1"/>
            <a:endCxn id="23" idx="1"/>
          </p:cNvCxnSpPr>
          <p:nvPr/>
        </p:nvCxnSpPr>
        <p:spPr bwMode="auto">
          <a:xfrm rot="5400000" flipH="1" flipV="1">
            <a:off x="3847176" y="2628897"/>
            <a:ext cx="2836172" cy="968393"/>
          </a:xfrm>
          <a:prstGeom prst="bentConnector2">
            <a:avLst/>
          </a:prstGeom>
          <a:noFill/>
          <a:ln w="57150" algn="ctr">
            <a:solidFill>
              <a:srgbClr val="7030A0"/>
            </a:solidFill>
            <a:miter lim="800000"/>
            <a:tailEnd type="arrow" w="med" len="med"/>
          </a:ln>
        </p:spPr>
      </p:cxnSp>
      <p:sp>
        <p:nvSpPr>
          <p:cNvPr id="39" name="正方形/長方形 33"/>
          <p:cNvSpPr>
            <a:spLocks noChangeArrowheads="1"/>
          </p:cNvSpPr>
          <p:nvPr/>
        </p:nvSpPr>
        <p:spPr bwMode="auto">
          <a:xfrm>
            <a:off x="8040121" y="1579883"/>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授業</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■学部管理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3"/>
          <p:cNvSpPr>
            <a:spLocks noChangeArrowheads="1"/>
          </p:cNvSpPr>
          <p:nvPr/>
        </p:nvSpPr>
        <p:spPr bwMode="auto">
          <a:xfrm>
            <a:off x="8020663" y="3682344"/>
            <a:ext cx="2287301" cy="135053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教</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員管理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■学生管理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開発中</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CSV</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出力</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開発中</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41" name="正方形/長方形 33"/>
          <p:cNvSpPr>
            <a:spLocks noChangeArrowheads="1"/>
          </p:cNvSpPr>
          <p:nvPr/>
        </p:nvSpPr>
        <p:spPr bwMode="auto">
          <a:xfrm>
            <a:off x="7983407" y="5605636"/>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Raspberry</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33"/>
          <p:cNvSpPr>
            <a:spLocks noChangeArrowheads="1"/>
          </p:cNvSpPr>
          <p:nvPr/>
        </p:nvSpPr>
        <p:spPr bwMode="auto">
          <a:xfrm>
            <a:off x="2069057" y="5364734"/>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■学生と教員の配信</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■学生と管理者の配信</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■教員と管理者の配信 </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p:txBody>
      </p:sp>
      <p:pic>
        <p:nvPicPr>
          <p:cNvPr id="43" name="Picture 63" descr="F:\kamimura\クリップ画像\flat icon4\Data-Configuration-256.pn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5533866" y="2548308"/>
            <a:ext cx="1483185" cy="1483185"/>
          </a:xfrm>
          <a:prstGeom prst="rect">
            <a:avLst/>
          </a:prstGeom>
          <a:noFill/>
        </p:spPr>
      </p:pic>
      <p:sp>
        <p:nvSpPr>
          <p:cNvPr id="44" name="Text Box 29"/>
          <p:cNvSpPr txBox="1">
            <a:spLocks noChangeArrowheads="1"/>
          </p:cNvSpPr>
          <p:nvPr/>
        </p:nvSpPr>
        <p:spPr bwMode="auto">
          <a:xfrm>
            <a:off x="5360196" y="2636912"/>
            <a:ext cx="1598312" cy="584775"/>
          </a:xfrm>
          <a:prstGeom prst="rect">
            <a:avLst/>
          </a:prstGeom>
          <a:noFill/>
          <a:ln w="9525" algn="ctr">
            <a:noFill/>
            <a:miter lim="800000"/>
          </a:ln>
        </p:spPr>
        <p:txBody>
          <a:bodyPr wrap="square">
            <a:spAutoFit/>
          </a:bodyPr>
          <a:lstStyle/>
          <a:p>
            <a:pPr algn="ctr">
              <a:spcBef>
                <a:spcPts val="0"/>
              </a:spcBef>
              <a:spcAft>
                <a:spcPts val="0"/>
              </a:spcAft>
              <a:defRPr/>
            </a:pPr>
            <a:r>
              <a:rPr lang="en-US" altLang="ja-JP" sz="1600" b="1" dirty="0" smtClean="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Palms</a:t>
            </a:r>
            <a:r>
              <a:rPr lang="ja-JP" altLang="en-US" sz="1600" b="1" dirty="0" smtClean="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600" b="1" dirty="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spcAft>
                <a:spcPts val="600"/>
              </a:spcAft>
              <a:defRPr/>
            </a:pPr>
            <a:r>
              <a:rPr lang="ja-JP" altLang="en-US" sz="1600" b="1" dirty="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データベース</a:t>
            </a:r>
          </a:p>
        </p:txBody>
      </p:sp>
      <p:sp>
        <p:nvSpPr>
          <p:cNvPr id="31" name="角丸四角形 30"/>
          <p:cNvSpPr/>
          <p:nvPr/>
        </p:nvSpPr>
        <p:spPr>
          <a:xfrm>
            <a:off x="3681765" y="11549"/>
            <a:ext cx="5314574" cy="997141"/>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smtClean="0"/>
              <a:t>卒業研究</a:t>
            </a:r>
            <a:endParaRPr kumimoji="1" lang="en-US" altLang="ja-JP" sz="3200" dirty="0" smtClean="0"/>
          </a:p>
          <a:p>
            <a:pPr algn="ctr"/>
            <a:r>
              <a:rPr kumimoji="1" lang="ja-JP" altLang="en-US" sz="3200" dirty="0" smtClean="0"/>
              <a:t>－</a:t>
            </a:r>
            <a:r>
              <a:rPr lang="en-US" altLang="ja-JP" sz="3200" dirty="0" smtClean="0">
                <a:solidFill>
                  <a:schemeClr val="bg1"/>
                </a:solidFill>
                <a:latin typeface="Meiryo UI" panose="020B0604030504040204" pitchFamily="50" charset="-128"/>
                <a:ea typeface="Meiryo UI" panose="020B0604030504040204" pitchFamily="50" charset="-128"/>
              </a:rPr>
              <a:t>Palms</a:t>
            </a:r>
            <a:r>
              <a:rPr lang="ja-JP" altLang="en-US" sz="3200" dirty="0" smtClean="0">
                <a:solidFill>
                  <a:schemeClr val="bg1"/>
                </a:solidFill>
                <a:latin typeface="Meiryo UI" panose="020B0604030504040204" pitchFamily="50" charset="-128"/>
                <a:ea typeface="Meiryo UI" panose="020B0604030504040204" pitchFamily="50" charset="-128"/>
              </a:rPr>
              <a:t>システム</a:t>
            </a:r>
            <a:endParaRPr lang="en-US" altLang="ja-JP" sz="3200" dirty="0">
              <a:solidFill>
                <a:schemeClr val="bg1"/>
              </a:solidFill>
              <a:latin typeface="Meiryo UI" panose="020B0604030504040204" pitchFamily="50" charset="-128"/>
              <a:ea typeface="Meiryo UI" panose="020B0604030504040204" pitchFamily="50" charset="-128"/>
            </a:endParaRPr>
          </a:p>
          <a:p>
            <a:pPr algn="ctr"/>
            <a:endParaRPr kumimoji="1" lang="ja-JP" altLang="en-US" dirty="0"/>
          </a:p>
        </p:txBody>
      </p:sp>
      <p:sp>
        <p:nvSpPr>
          <p:cNvPr id="45" name="正方形/長方形 44"/>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3646140" y="188640"/>
            <a:ext cx="4882526" cy="79208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a:t>授業スケジュール検索</a:t>
            </a:r>
            <a:endParaRPr lang="en-US" altLang="ja-JP" sz="4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pic>
        <p:nvPicPr>
          <p:cNvPr id="2" name="Picture 1" descr="DeepinScreenshot_select-area_20180124200135"/>
          <p:cNvPicPr>
            <a:picLocks noChangeAspect="1"/>
          </p:cNvPicPr>
          <p:nvPr/>
        </p:nvPicPr>
        <p:blipFill>
          <a:blip r:embed="rId3"/>
          <a:stretch>
            <a:fillRect/>
          </a:stretch>
        </p:blipFill>
        <p:spPr>
          <a:xfrm>
            <a:off x="3646140" y="1405890"/>
            <a:ext cx="8325515" cy="5191462"/>
          </a:xfrm>
          <a:prstGeom prst="rect">
            <a:avLst/>
          </a:prstGeom>
        </p:spPr>
      </p:pic>
      <p:pic>
        <p:nvPicPr>
          <p:cNvPr id="3" name="Picture 2" descr="WeChat Image_20180124201809"/>
          <p:cNvPicPr>
            <a:picLocks noChangeAspect="1"/>
          </p:cNvPicPr>
          <p:nvPr/>
        </p:nvPicPr>
        <p:blipFill>
          <a:blip r:embed="rId4"/>
          <a:stretch>
            <a:fillRect/>
          </a:stretch>
        </p:blipFill>
        <p:spPr>
          <a:xfrm>
            <a:off x="118110" y="1405890"/>
            <a:ext cx="3306445" cy="5191462"/>
          </a:xfrm>
          <a:prstGeom prst="rect">
            <a:avLst/>
          </a:prstGeom>
        </p:spPr>
      </p:pic>
      <p:sp>
        <p:nvSpPr>
          <p:cNvPr id="6" name="角丸四角形 5"/>
          <p:cNvSpPr/>
          <p:nvPr/>
        </p:nvSpPr>
        <p:spPr>
          <a:xfrm>
            <a:off x="727216" y="836712"/>
            <a:ext cx="2088232" cy="43204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t>スマホ版</a:t>
            </a:r>
            <a:endParaRPr kumimoji="1" lang="ja-JP" altLang="en-US" dirty="0"/>
          </a:p>
        </p:txBody>
      </p:sp>
      <p:sp>
        <p:nvSpPr>
          <p:cNvPr id="9" name="角丸四角形 8"/>
          <p:cNvSpPr/>
          <p:nvPr/>
        </p:nvSpPr>
        <p:spPr>
          <a:xfrm>
            <a:off x="9478788" y="908720"/>
            <a:ext cx="2088232" cy="43204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t>PC</a:t>
            </a:r>
            <a:r>
              <a:rPr kumimoji="1" lang="ja-JP" altLang="en-US" dirty="0" smtClean="0"/>
              <a:t>版</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405780" y="358871"/>
            <a:ext cx="10585176" cy="369332"/>
          </a:xfrm>
          <a:prstGeom prst="rect">
            <a:avLst/>
          </a:prstGeom>
          <a:noFill/>
          <a:ln>
            <a:noFill/>
          </a:ln>
        </p:spPr>
        <p:txBody>
          <a:bodyPr wrap="square" rtlCol="0" anchor="ctr" anchorCtr="1">
            <a:spAutoFit/>
          </a:bodyPr>
          <a:lstStyle/>
          <a:p>
            <a:r>
              <a:rPr lang="ja-JP" altLang="en-US" dirty="0" smtClean="0">
                <a:latin typeface="Meiryo UI" panose="020B0604030504040204" pitchFamily="50" charset="-128"/>
                <a:ea typeface="Meiryo UI" panose="020B0604030504040204" pitchFamily="50" charset="-128"/>
                <a:cs typeface="Meiryo UI" panose="020B0604030504040204" pitchFamily="50" charset="-128"/>
              </a:rPr>
              <a:t>　　</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a:xfrm>
            <a:off x="3718148" y="14141"/>
            <a:ext cx="4882526" cy="79208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a:t>個人情報照会</a:t>
            </a:r>
            <a:endParaRPr lang="en-US" altLang="ja-JP" sz="32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pic>
        <p:nvPicPr>
          <p:cNvPr id="2" name="Picture 1" descr="DeepinScreenshot_select-area_20180124200031"/>
          <p:cNvPicPr>
            <a:picLocks noChangeAspect="1"/>
          </p:cNvPicPr>
          <p:nvPr/>
        </p:nvPicPr>
        <p:blipFill>
          <a:blip r:embed="rId3"/>
          <a:stretch>
            <a:fillRect/>
          </a:stretch>
        </p:blipFill>
        <p:spPr>
          <a:xfrm>
            <a:off x="3265733" y="1154439"/>
            <a:ext cx="8716852" cy="5207983"/>
          </a:xfrm>
          <a:prstGeom prst="rect">
            <a:avLst/>
          </a:prstGeom>
          <a:ln>
            <a:solidFill>
              <a:schemeClr val="tx1"/>
            </a:solidFill>
          </a:ln>
        </p:spPr>
      </p:pic>
      <p:pic>
        <p:nvPicPr>
          <p:cNvPr id="3" name="Picture 2" descr="WeChat Image_20180124201755"/>
          <p:cNvPicPr>
            <a:picLocks noChangeAspect="1"/>
          </p:cNvPicPr>
          <p:nvPr/>
        </p:nvPicPr>
        <p:blipFill>
          <a:blip r:embed="rId4"/>
          <a:stretch>
            <a:fillRect/>
          </a:stretch>
        </p:blipFill>
        <p:spPr>
          <a:xfrm>
            <a:off x="189756" y="1134738"/>
            <a:ext cx="2851790" cy="5307131"/>
          </a:xfrm>
          <a:prstGeom prst="rect">
            <a:avLst/>
          </a:prstGeom>
          <a:ln>
            <a:solidFill>
              <a:schemeClr val="tx1"/>
            </a:solidFill>
          </a:ln>
        </p:spPr>
      </p:pic>
      <p:sp>
        <p:nvSpPr>
          <p:cNvPr id="4" name="角丸四角形 3"/>
          <p:cNvSpPr/>
          <p:nvPr/>
        </p:nvSpPr>
        <p:spPr>
          <a:xfrm>
            <a:off x="9431915" y="579953"/>
            <a:ext cx="2088232" cy="43204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t>PC</a:t>
            </a:r>
            <a:r>
              <a:rPr kumimoji="1" lang="ja-JP" altLang="en-US" dirty="0" smtClean="0"/>
              <a:t>版</a:t>
            </a:r>
            <a:endParaRPr kumimoji="1" lang="ja-JP" altLang="en-US" dirty="0"/>
          </a:p>
        </p:txBody>
      </p:sp>
      <p:sp>
        <p:nvSpPr>
          <p:cNvPr id="9" name="角丸四角形 8"/>
          <p:cNvSpPr/>
          <p:nvPr/>
        </p:nvSpPr>
        <p:spPr>
          <a:xfrm>
            <a:off x="571535" y="606307"/>
            <a:ext cx="2088232" cy="43204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t>スマホ版</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386486"/>
            <a:ext cx="547260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t>１</a:t>
            </a:r>
            <a:r>
              <a:rPr lang="ja-JP" altLang="en-US" sz="3600" dirty="0"/>
              <a:t>．これまでの研修内容</a:t>
            </a:r>
            <a:endParaRPr lang="en-US" altLang="ja-JP" sz="3600" dirty="0"/>
          </a:p>
        </p:txBody>
      </p:sp>
      <p:sp>
        <p:nvSpPr>
          <p:cNvPr id="5" name="角丸四角形 4"/>
          <p:cNvSpPr/>
          <p:nvPr/>
        </p:nvSpPr>
        <p:spPr>
          <a:xfrm>
            <a:off x="3150685" y="3309962"/>
            <a:ext cx="547260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t>２．生活について</a:t>
            </a:r>
            <a:endParaRPr lang="en-US" altLang="ja-JP" sz="3600" dirty="0"/>
          </a:p>
        </p:txBody>
      </p:sp>
      <p:sp>
        <p:nvSpPr>
          <p:cNvPr id="6" name="角丸四角形 5"/>
          <p:cNvSpPr/>
          <p:nvPr/>
        </p:nvSpPr>
        <p:spPr>
          <a:xfrm>
            <a:off x="3150685" y="5194607"/>
            <a:ext cx="5464007"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t>３．</a:t>
            </a:r>
            <a:r>
              <a:rPr lang="ja-JP" altLang="ja-JP" sz="36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904656"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142084" y="3283560"/>
            <a:ext cx="5904656"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904656"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３．社会人への意識の改善</a:t>
            </a:r>
            <a:endParaRPr lang="ja-JP" altLang="ja-JP" sz="36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20</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1916832"/>
            <a:ext cx="10287000" cy="4190999"/>
          </a:xfrm>
        </p:spPr>
        <p:txBody>
          <a:bodyPr>
            <a:normAutofit/>
          </a:bodyPr>
          <a:lstStyle/>
          <a:p>
            <a:pPr>
              <a:lnSpc>
                <a:spcPct val="200000"/>
              </a:lnSpc>
            </a:pPr>
            <a:r>
              <a:rPr lang="ja-JP" altLang="ja-JP" sz="3600" dirty="0">
                <a:solidFill>
                  <a:schemeClr val="tx2"/>
                </a:solidFill>
              </a:rPr>
              <a:t>先輩に</a:t>
            </a:r>
            <a:r>
              <a:rPr lang="ja-JP" altLang="ja-JP" sz="3600" dirty="0" smtClean="0">
                <a:solidFill>
                  <a:schemeClr val="tx2"/>
                </a:solidFill>
              </a:rPr>
              <a:t>質問</a:t>
            </a:r>
            <a:r>
              <a:rPr lang="ja-JP" altLang="en-US" sz="3600" dirty="0" smtClean="0">
                <a:solidFill>
                  <a:schemeClr val="tx2"/>
                </a:solidFill>
              </a:rPr>
              <a:t>する</a:t>
            </a:r>
            <a:r>
              <a:rPr lang="ja-JP" altLang="ja-JP" sz="3600" dirty="0" smtClean="0">
                <a:solidFill>
                  <a:schemeClr val="tx2"/>
                </a:solidFill>
              </a:rPr>
              <a:t>前</a:t>
            </a:r>
            <a:r>
              <a:rPr lang="ja-JP" altLang="ja-JP" sz="3600" dirty="0">
                <a:solidFill>
                  <a:schemeClr val="tx2"/>
                </a:solidFill>
              </a:rPr>
              <a:t>、問題点が</a:t>
            </a:r>
            <a:r>
              <a:rPr lang="ja-JP" altLang="ja-JP" sz="3600" dirty="0" smtClean="0">
                <a:solidFill>
                  <a:schemeClr val="tx2"/>
                </a:solidFill>
              </a:rPr>
              <a:t>整理</a:t>
            </a:r>
            <a:r>
              <a:rPr lang="ja-JP" altLang="en-US" sz="3600" dirty="0" smtClean="0">
                <a:solidFill>
                  <a:schemeClr val="tx2"/>
                </a:solidFill>
              </a:rPr>
              <a:t>できていなかった。</a:t>
            </a:r>
            <a:endParaRPr lang="en-US" altLang="ja-JP" sz="3600" dirty="0" smtClean="0">
              <a:solidFill>
                <a:schemeClr val="tx2"/>
              </a:solidFill>
            </a:endParaRPr>
          </a:p>
          <a:p>
            <a:pPr>
              <a:lnSpc>
                <a:spcPct val="200000"/>
              </a:lnSpc>
            </a:pPr>
            <a:r>
              <a:rPr lang="ja-JP" altLang="ja-JP" sz="3600" dirty="0" smtClean="0">
                <a:solidFill>
                  <a:schemeClr val="tx2"/>
                </a:solidFill>
              </a:rPr>
              <a:t>報告</a:t>
            </a:r>
            <a:r>
              <a:rPr lang="ja-JP" altLang="ja-JP" sz="3600" dirty="0">
                <a:solidFill>
                  <a:schemeClr val="tx2"/>
                </a:solidFill>
              </a:rPr>
              <a:t>と相談もないこと</a:t>
            </a:r>
            <a:r>
              <a:rPr lang="ja-JP" altLang="ja-JP" sz="3600" dirty="0" smtClean="0">
                <a:solidFill>
                  <a:schemeClr val="tx2"/>
                </a:solidFill>
              </a:rPr>
              <a:t>が</a:t>
            </a:r>
            <a:r>
              <a:rPr lang="ja-JP" altLang="en-US" sz="3600" dirty="0" smtClean="0">
                <a:solidFill>
                  <a:schemeClr val="tx2"/>
                </a:solidFill>
              </a:rPr>
              <a:t>ある。</a:t>
            </a:r>
            <a:endParaRPr kumimoji="1" lang="ja-JP" altLang="en-US" sz="36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061459" y="1556792"/>
            <a:ext cx="8064896" cy="3462754"/>
          </a:xfrm>
          <a:prstGeom prst="cloudCallout">
            <a:avLst>
              <a:gd name="adj1" fmla="val 71419"/>
              <a:gd name="adj2" fmla="val 13075"/>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29155" y="3461872"/>
            <a:ext cx="1785937" cy="3135480"/>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r>
              <a:rPr kumimoji="1" lang="en-US" altLang="ja-JP" dirty="0">
                <a:solidFill>
                  <a:schemeClr val="tx1"/>
                </a:solidFill>
              </a:rPr>
              <a:t>2</a:t>
            </a:r>
            <a:endParaRPr kumimoji="1" lang="ja-JP" altLang="en-US" dirty="0">
              <a:solidFill>
                <a:schemeClr val="tx1"/>
              </a:solidFill>
            </a:endParaRPr>
          </a:p>
        </p:txBody>
      </p:sp>
      <p:sp>
        <p:nvSpPr>
          <p:cNvPr id="2" name="テキスト ボックス 1"/>
          <p:cNvSpPr txBox="1"/>
          <p:nvPr/>
        </p:nvSpPr>
        <p:spPr>
          <a:xfrm>
            <a:off x="1133467" y="2903744"/>
            <a:ext cx="7920880" cy="861774"/>
          </a:xfrm>
          <a:prstGeom prst="rect">
            <a:avLst/>
          </a:prstGeom>
          <a:noFill/>
          <a:ln>
            <a:noFill/>
          </a:ln>
        </p:spPr>
        <p:txBody>
          <a:bodyPr wrap="square" rtlCol="0" anchor="ctr" anchorCtr="1">
            <a:spAutoFit/>
          </a:bodyPr>
          <a:lstStyle/>
          <a:p>
            <a:r>
              <a:rPr lang="ja-JP" altLang="ja-JP" sz="3200" dirty="0">
                <a:solidFill>
                  <a:schemeClr val="tx2"/>
                </a:solidFill>
                <a:latin typeface="Meiryo UI" panose="020B0604030504040204" pitchFamily="50" charset="-128"/>
                <a:ea typeface="Meiryo UI" panose="020B0604030504040204" pitchFamily="50" charset="-128"/>
              </a:rPr>
              <a:t>自分の作業が次のスケジュールに影響を与え</a:t>
            </a:r>
            <a:r>
              <a:rPr lang="ja-JP" altLang="en-US" sz="3200" dirty="0">
                <a:solidFill>
                  <a:schemeClr val="tx2"/>
                </a:solidFill>
                <a:latin typeface="Meiryo UI" panose="020B0604030504040204" pitchFamily="50" charset="-128"/>
                <a:ea typeface="Meiryo UI" panose="020B0604030504040204" pitchFamily="50" charset="-128"/>
              </a:rPr>
              <a:t>る。</a:t>
            </a:r>
            <a:endParaRPr lang="ja-JP" altLang="zh-CN" sz="3200" dirty="0">
              <a:solidFill>
                <a:schemeClr val="tx2"/>
              </a:solidFill>
              <a:latin typeface="Meiryo UI" panose="020B0604030504040204" pitchFamily="50" charset="-128"/>
              <a:ea typeface="Meiryo UI" panose="020B0604030504040204" pitchFamily="50" charset="-128"/>
            </a:endParaRPr>
          </a:p>
          <a:p>
            <a:endParaRPr kumimoji="1" lang="ja-JP" altLang="en-US" dirty="0" smtClean="0"/>
          </a:p>
        </p:txBody>
      </p:sp>
      <p:sp>
        <p:nvSpPr>
          <p:cNvPr id="9" name="雲形吹き出し 8"/>
          <p:cNvSpPr/>
          <p:nvPr/>
        </p:nvSpPr>
        <p:spPr>
          <a:xfrm>
            <a:off x="6526460" y="538796"/>
            <a:ext cx="4104456" cy="2035991"/>
          </a:xfrm>
          <a:prstGeom prst="cloudCallout">
            <a:avLst>
              <a:gd name="adj1" fmla="val 59112"/>
              <a:gd name="adj2" fmla="val 7818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b="1" dirty="0">
                <a:solidFill>
                  <a:schemeClr val="bg1"/>
                </a:solidFill>
                <a:effectLst>
                  <a:outerShdw blurRad="38100" dist="19050" dir="2700000" algn="tl" rotWithShape="0">
                    <a:schemeClr val="dk1">
                      <a:lumMod val="50000"/>
                      <a:alpha val="40000"/>
                    </a:schemeClr>
                  </a:outerShdw>
                </a:effectLst>
              </a:rPr>
              <a:t>どうしようかな？</a:t>
            </a:r>
            <a:endParaRPr kumimoji="1" lang="ja-JP" altLang="en-US" sz="2400" b="1" dirty="0">
              <a:solidFill>
                <a:schemeClr val="bg1"/>
              </a:solidFill>
              <a:effectLst>
                <a:outerShdw blurRad="38100" dist="19050" dir="2700000" algn="tl" rotWithShape="0">
                  <a:schemeClr val="dk1">
                    <a:lumMod val="50000"/>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845940" y="940135"/>
            <a:ext cx="9649072" cy="4536504"/>
          </a:xfrm>
        </p:spPr>
        <p:txBody>
          <a:bodyPr>
            <a:normAutofit fontScale="92500"/>
          </a:bodyPr>
          <a:lstStyle/>
          <a:p>
            <a:endParaRPr lang="en-US" altLang="ja-JP" dirty="0" smtClean="0">
              <a:solidFill>
                <a:schemeClr val="tx2"/>
              </a:solidFill>
            </a:endParaRPr>
          </a:p>
          <a:p>
            <a:pPr>
              <a:lnSpc>
                <a:spcPct val="200000"/>
              </a:lnSpc>
            </a:pPr>
            <a:r>
              <a:rPr lang="ja-JP" altLang="ja-JP" sz="3200" dirty="0" smtClean="0">
                <a:solidFill>
                  <a:schemeClr val="tx2"/>
                </a:solidFill>
              </a:rPr>
              <a:t>報連相</a:t>
            </a:r>
            <a:r>
              <a:rPr lang="ja-JP" altLang="en-US" sz="3200" dirty="0" smtClean="0">
                <a:solidFill>
                  <a:schemeClr val="tx2"/>
                </a:solidFill>
              </a:rPr>
              <a:t>は</a:t>
            </a:r>
            <a:r>
              <a:rPr lang="ja-JP" altLang="ja-JP" sz="3200" dirty="0" smtClean="0">
                <a:solidFill>
                  <a:schemeClr val="tx2"/>
                </a:solidFill>
              </a:rPr>
              <a:t>あまり</a:t>
            </a:r>
            <a:r>
              <a:rPr lang="ja-JP" altLang="ja-JP" sz="3200" dirty="0">
                <a:solidFill>
                  <a:schemeClr val="tx2"/>
                </a:solidFill>
              </a:rPr>
              <a:t>応用できていないことを</a:t>
            </a:r>
            <a:r>
              <a:rPr lang="ja-JP" altLang="ja-JP" sz="3200" dirty="0" smtClean="0">
                <a:solidFill>
                  <a:schemeClr val="tx2"/>
                </a:solidFill>
              </a:rPr>
              <a:t>反省</a:t>
            </a:r>
            <a:r>
              <a:rPr lang="ja-JP" altLang="en-US" sz="3200" dirty="0" smtClean="0">
                <a:solidFill>
                  <a:schemeClr val="tx2"/>
                </a:solidFill>
              </a:rPr>
              <a:t>した上で、</a:t>
            </a:r>
            <a:r>
              <a:rPr lang="ja-JP" altLang="ja-JP" sz="3200" dirty="0" smtClean="0">
                <a:solidFill>
                  <a:schemeClr val="tx2"/>
                </a:solidFill>
              </a:rPr>
              <a:t>社会人基礎</a:t>
            </a:r>
            <a:r>
              <a:rPr lang="ja-JP" altLang="ja-JP" sz="3200" dirty="0">
                <a:solidFill>
                  <a:schemeClr val="tx2"/>
                </a:solidFill>
              </a:rPr>
              <a:t>の知識を繰り返して</a:t>
            </a:r>
            <a:r>
              <a:rPr lang="ja-JP" altLang="ja-JP" sz="3200" dirty="0" smtClean="0">
                <a:solidFill>
                  <a:schemeClr val="tx2"/>
                </a:solidFill>
              </a:rPr>
              <a:t>、</a:t>
            </a:r>
            <a:r>
              <a:rPr lang="ja-JP" altLang="en-US" sz="3200" dirty="0" smtClean="0">
                <a:solidFill>
                  <a:schemeClr val="tx2"/>
                </a:solidFill>
              </a:rPr>
              <a:t>学んだ。</a:t>
            </a:r>
            <a:endParaRPr lang="en-US" altLang="ja-JP" sz="3200" dirty="0" smtClean="0">
              <a:solidFill>
                <a:schemeClr val="tx2"/>
              </a:solidFill>
            </a:endParaRPr>
          </a:p>
          <a:p>
            <a:pPr>
              <a:lnSpc>
                <a:spcPct val="200000"/>
              </a:lnSpc>
            </a:pPr>
            <a:r>
              <a:rPr lang="ja-JP" altLang="ja-JP" sz="3200" dirty="0">
                <a:solidFill>
                  <a:schemeClr val="tx2"/>
                </a:solidFill>
              </a:rPr>
              <a:t>目的と原因を深く考えるようになって、見方が変わって</a:t>
            </a:r>
            <a:r>
              <a:rPr lang="ja-JP" altLang="ja-JP" sz="3200" dirty="0" smtClean="0">
                <a:solidFill>
                  <a:schemeClr val="tx2"/>
                </a:solidFill>
              </a:rPr>
              <a:t>い</a:t>
            </a:r>
            <a:r>
              <a:rPr lang="ja-JP" altLang="en-US" sz="3200" dirty="0" smtClean="0">
                <a:solidFill>
                  <a:schemeClr val="tx2"/>
                </a:solidFill>
              </a:rPr>
              <a:t>った。</a:t>
            </a:r>
            <a:endParaRPr kumimoji="1" lang="ja-JP" altLang="en-US" sz="3200"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406" y="164388"/>
            <a:ext cx="21850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pic>
        <p:nvPicPr>
          <p:cNvPr id="5" name="图片 8" descr="fa101man036"/>
          <p:cNvPicPr>
            <a:picLocks noChangeAspect="1"/>
          </p:cNvPicPr>
          <p:nvPr/>
        </p:nvPicPr>
        <p:blipFill>
          <a:blip r:embed="rId3" cstate="print"/>
          <a:stretch>
            <a:fillRect/>
          </a:stretch>
        </p:blipFill>
        <p:spPr>
          <a:xfrm>
            <a:off x="10036175" y="3203736"/>
            <a:ext cx="2152650" cy="3393616"/>
          </a:xfrm>
          <a:prstGeom prst="rect">
            <a:avLst/>
          </a:prstGeom>
        </p:spPr>
      </p:pic>
      <p:sp>
        <p:nvSpPr>
          <p:cNvPr id="2" name="角丸四角形吹き出し 1"/>
          <p:cNvSpPr/>
          <p:nvPr/>
        </p:nvSpPr>
        <p:spPr>
          <a:xfrm>
            <a:off x="765820" y="1556792"/>
            <a:ext cx="8928994"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000" dirty="0">
                <a:solidFill>
                  <a:schemeClr val="tx2"/>
                </a:solidFill>
                <a:latin typeface="Meiryo UI" panose="020B0604030504040204" pitchFamily="50" charset="-128"/>
                <a:ea typeface="Meiryo UI" panose="020B0604030504040204" pitchFamily="50" charset="-128"/>
              </a:rPr>
              <a:t>作業を完了させるだけでは社会人として</a:t>
            </a:r>
            <a:r>
              <a:rPr lang="ja-JP" altLang="ja-JP" sz="4000" dirty="0" smtClean="0">
                <a:solidFill>
                  <a:schemeClr val="tx2"/>
                </a:solidFill>
                <a:latin typeface="Meiryo UI" panose="020B0604030504040204" pitchFamily="50" charset="-128"/>
                <a:ea typeface="Meiryo UI" panose="020B0604030504040204" pitchFamily="50" charset="-128"/>
              </a:rPr>
              <a:t>の</a:t>
            </a:r>
            <a:endParaRPr lang="en-US" altLang="ja-JP" sz="4000" dirty="0" smtClean="0">
              <a:solidFill>
                <a:schemeClr val="tx2"/>
              </a:solidFill>
              <a:latin typeface="Meiryo UI" panose="020B0604030504040204" pitchFamily="50" charset="-128"/>
              <a:ea typeface="Meiryo UI" panose="020B0604030504040204" pitchFamily="50" charset="-128"/>
            </a:endParaRPr>
          </a:p>
          <a:p>
            <a:pPr algn="ctr"/>
            <a:r>
              <a:rPr lang="ja-JP" altLang="ja-JP" sz="4000" dirty="0" smtClean="0">
                <a:solidFill>
                  <a:schemeClr val="tx2"/>
                </a:solidFill>
                <a:latin typeface="Meiryo UI" panose="020B0604030504040204" pitchFamily="50" charset="-128"/>
                <a:ea typeface="Meiryo UI" panose="020B0604030504040204" pitchFamily="50" charset="-128"/>
              </a:rPr>
              <a:t>責任感</a:t>
            </a:r>
            <a:r>
              <a:rPr lang="ja-JP" altLang="ja-JP" sz="4000" dirty="0">
                <a:solidFill>
                  <a:schemeClr val="tx2"/>
                </a:solidFill>
                <a:latin typeface="Meiryo UI" panose="020B0604030504040204" pitchFamily="50" charset="-128"/>
                <a:ea typeface="Meiryo UI" panose="020B0604030504040204" pitchFamily="50" charset="-128"/>
              </a:rPr>
              <a:t>はあまり</a:t>
            </a:r>
            <a:r>
              <a:rPr lang="ja-JP" altLang="ja-JP" sz="4000" dirty="0" smtClean="0">
                <a:solidFill>
                  <a:schemeClr val="tx2"/>
                </a:solidFill>
                <a:latin typeface="Meiryo UI" panose="020B0604030504040204" pitchFamily="50" charset="-128"/>
                <a:ea typeface="Meiryo UI" panose="020B0604030504040204" pitchFamily="50" charset="-128"/>
              </a:rPr>
              <a:t>ない</a:t>
            </a:r>
            <a:r>
              <a:rPr lang="ja-JP" altLang="en-US" sz="4000" dirty="0">
                <a:solidFill>
                  <a:schemeClr val="tx2"/>
                </a:solidFill>
                <a:latin typeface="Meiryo UI" panose="020B0604030504040204" pitchFamily="50" charset="-128"/>
                <a:ea typeface="Meiryo UI" panose="020B0604030504040204" pitchFamily="50" charset="-128"/>
              </a:rPr>
              <a:t>。</a:t>
            </a:r>
            <a:endParaRPr kumimoji="1" lang="ja-JP" altLang="en-US" sz="40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400600"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１．これまでの研修内容</a:t>
            </a:r>
            <a:endParaRPr lang="en-US" altLang="ja-JP" sz="3600" dirty="0">
              <a:solidFill>
                <a:schemeClr val="bg1"/>
              </a:solidFill>
            </a:endParaRPr>
          </a:p>
        </p:txBody>
      </p:sp>
      <p:sp>
        <p:nvSpPr>
          <p:cNvPr id="5" name="角丸四角形 4"/>
          <p:cNvSpPr/>
          <p:nvPr/>
        </p:nvSpPr>
        <p:spPr>
          <a:xfrm>
            <a:off x="3358108" y="3283560"/>
            <a:ext cx="5400600"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２．生活について</a:t>
            </a:r>
            <a:endParaRPr lang="en-US" altLang="ja-JP" sz="3600" dirty="0">
              <a:solidFill>
                <a:srgbClr val="58B6C0"/>
              </a:solidFill>
            </a:endParaRPr>
          </a:p>
        </p:txBody>
      </p:sp>
      <p:sp>
        <p:nvSpPr>
          <p:cNvPr id="6" name="角丸四角形 5"/>
          <p:cNvSpPr/>
          <p:nvPr/>
        </p:nvSpPr>
        <p:spPr>
          <a:xfrm>
            <a:off x="3356202" y="5155872"/>
            <a:ext cx="5402505"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en-US" sz="2800" dirty="0">
                <a:solidFill>
                  <a:schemeClr val="tx2"/>
                </a:solidFill>
                <a:latin typeface="Meiryo UI" panose="020B0604030504040204" pitchFamily="50" charset="-128"/>
                <a:ea typeface="Meiryo UI" panose="020B0604030504040204" pitchFamily="50" charset="-128"/>
              </a:rPr>
              <a:t>寂</a:t>
            </a:r>
            <a:r>
              <a:rPr lang="ja-JP" altLang="en-US" sz="2800" dirty="0" smtClean="0">
                <a:solidFill>
                  <a:schemeClr val="tx2"/>
                </a:solidFill>
                <a:latin typeface="Meiryo UI" panose="020B0604030504040204" pitchFamily="50" charset="-128"/>
                <a:ea typeface="Meiryo UI" panose="020B0604030504040204" pitchFamily="50" charset="-128"/>
              </a:rPr>
              <a:t>しい</a:t>
            </a:r>
            <a:endParaRPr lang="ja-JP" altLang="zh-CN" sz="28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829" y="3530252"/>
            <a:ext cx="3888432" cy="291632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999" y="3387725"/>
            <a:ext cx="4264521" cy="3201377"/>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764" y="188640"/>
            <a:ext cx="3415143" cy="27363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116" y="2763723"/>
            <a:ext cx="2437505" cy="160138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0116" y="807657"/>
            <a:ext cx="2433589" cy="1619857"/>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290" y="2742084"/>
            <a:ext cx="2394478" cy="161387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258" y="807657"/>
            <a:ext cx="2403510" cy="161035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987" y="4786121"/>
            <a:ext cx="2420718" cy="168593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4290" y="4760656"/>
            <a:ext cx="2427087" cy="1701216"/>
          </a:xfrm>
          <a:prstGeom prst="rect">
            <a:avLst/>
          </a:prstGeom>
        </p:spPr>
      </p:pic>
      <p:sp>
        <p:nvSpPr>
          <p:cNvPr id="11" name="下リボン 10"/>
          <p:cNvSpPr/>
          <p:nvPr/>
        </p:nvSpPr>
        <p:spPr>
          <a:xfrm>
            <a:off x="685503" y="980728"/>
            <a:ext cx="2520280" cy="1080120"/>
          </a:xfrm>
          <a:prstGeom prst="ribbon">
            <a:avLst/>
          </a:prstGeom>
          <a:solidFill>
            <a:srgbClr val="EEE52A"/>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1.</a:t>
            </a:r>
            <a:r>
              <a:rPr kumimoji="1" lang="ja-JP" altLang="en-US" sz="2000" b="1" dirty="0" smtClean="0">
                <a:solidFill>
                  <a:schemeClr val="tx1"/>
                </a:solidFill>
              </a:rPr>
              <a:t>親子丼</a:t>
            </a:r>
            <a:endParaRPr kumimoji="1" lang="ja-JP" altLang="en-US" sz="2000" b="1" dirty="0">
              <a:solidFill>
                <a:schemeClr val="tx1"/>
              </a:solidFill>
            </a:endParaRPr>
          </a:p>
        </p:txBody>
      </p:sp>
      <p:sp>
        <p:nvSpPr>
          <p:cNvPr id="12" name="下リボン 11"/>
          <p:cNvSpPr/>
          <p:nvPr/>
        </p:nvSpPr>
        <p:spPr>
          <a:xfrm>
            <a:off x="685503" y="3054362"/>
            <a:ext cx="2520280" cy="1080120"/>
          </a:xfrm>
          <a:prstGeom prst="ribbon">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2.</a:t>
            </a:r>
            <a:r>
              <a:rPr kumimoji="1" lang="ja-JP" altLang="en-US" sz="2000" b="1" dirty="0" smtClean="0">
                <a:solidFill>
                  <a:schemeClr val="tx1"/>
                </a:solidFill>
              </a:rPr>
              <a:t>蕎麦面</a:t>
            </a:r>
            <a:endParaRPr kumimoji="1" lang="ja-JP" altLang="en-US" sz="2000" b="1" dirty="0">
              <a:solidFill>
                <a:schemeClr val="tx1"/>
              </a:solidFill>
            </a:endParaRPr>
          </a:p>
        </p:txBody>
      </p:sp>
      <p:sp>
        <p:nvSpPr>
          <p:cNvPr id="13" name="下リボン 12"/>
          <p:cNvSpPr/>
          <p:nvPr/>
        </p:nvSpPr>
        <p:spPr>
          <a:xfrm>
            <a:off x="685503"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3.</a:t>
            </a:r>
            <a:r>
              <a:rPr kumimoji="1" lang="ja-JP" altLang="en-US" sz="2000" b="1" dirty="0" smtClean="0">
                <a:solidFill>
                  <a:schemeClr val="tx1"/>
                </a:solidFill>
              </a:rPr>
              <a:t>寿司</a:t>
            </a:r>
            <a:endParaRPr kumimoji="1" lang="ja-JP" altLang="en-US" sz="2000" b="1" dirty="0">
              <a:solidFill>
                <a:schemeClr val="tx1"/>
              </a:solidFill>
            </a:endParaRPr>
          </a:p>
        </p:txBody>
      </p:sp>
      <p:sp>
        <p:nvSpPr>
          <p:cNvPr id="14" name="下リボン 13"/>
          <p:cNvSpPr/>
          <p:nvPr/>
        </p:nvSpPr>
        <p:spPr>
          <a:xfrm>
            <a:off x="6210394"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6.</a:t>
            </a:r>
            <a:r>
              <a:rPr kumimoji="1" lang="ja-JP" altLang="en-US" sz="2000" b="1" dirty="0">
                <a:solidFill>
                  <a:schemeClr val="tx1"/>
                </a:solidFill>
              </a:rPr>
              <a:t>天麩羅</a:t>
            </a:r>
          </a:p>
        </p:txBody>
      </p:sp>
      <p:sp>
        <p:nvSpPr>
          <p:cNvPr id="15" name="下リボン 14"/>
          <p:cNvSpPr/>
          <p:nvPr/>
        </p:nvSpPr>
        <p:spPr>
          <a:xfrm>
            <a:off x="6210394" y="3024354"/>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5.</a:t>
            </a:r>
            <a:r>
              <a:rPr kumimoji="1" lang="ja-JP" altLang="en-US" sz="2000" b="1" dirty="0" smtClean="0">
                <a:solidFill>
                  <a:schemeClr val="tx1"/>
                </a:solidFill>
              </a:rPr>
              <a:t>から揚げ</a:t>
            </a:r>
            <a:endParaRPr kumimoji="1" lang="ja-JP" altLang="en-US" sz="2000" b="1" dirty="0">
              <a:solidFill>
                <a:schemeClr val="tx1"/>
              </a:solidFill>
            </a:endParaRPr>
          </a:p>
        </p:txBody>
      </p:sp>
      <p:sp>
        <p:nvSpPr>
          <p:cNvPr id="16" name="下リボン 15"/>
          <p:cNvSpPr/>
          <p:nvPr/>
        </p:nvSpPr>
        <p:spPr>
          <a:xfrm>
            <a:off x="6205402" y="1072773"/>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4.</a:t>
            </a:r>
            <a:r>
              <a:rPr kumimoji="1" lang="ja-JP" altLang="en-US" sz="2000" b="1" dirty="0">
                <a:solidFill>
                  <a:schemeClr val="tx1"/>
                </a:solidFill>
              </a:rPr>
              <a:t>関东煮</a:t>
            </a:r>
          </a:p>
        </p:txBody>
      </p:sp>
      <p:sp>
        <p:nvSpPr>
          <p:cNvPr id="17" name="テキスト ボックス 16"/>
          <p:cNvSpPr txBox="1"/>
          <p:nvPr/>
        </p:nvSpPr>
        <p:spPr>
          <a:xfrm>
            <a:off x="-26268" y="-27384"/>
            <a:ext cx="3816424"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dirty="0"/>
              <a:t>料理</a:t>
            </a:r>
            <a:r>
              <a:rPr kumimoji="1" lang="ja-JP" altLang="en-US" sz="3600" dirty="0" smtClean="0"/>
              <a:t>ランキング</a:t>
            </a:r>
          </a:p>
        </p:txBody>
      </p:sp>
      <p:sp>
        <p:nvSpPr>
          <p:cNvPr id="18" name="正方形/長方形 1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43764">
            <a:off x="1608012" y="2886604"/>
            <a:ext cx="3207112" cy="427614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4916" y="131732"/>
            <a:ext cx="3881744" cy="5385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214092" y="1410796"/>
            <a:ext cx="5400600"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１．これまでの研修内容</a:t>
            </a:r>
            <a:endParaRPr lang="en-US" altLang="ja-JP" sz="3600" dirty="0">
              <a:solidFill>
                <a:srgbClr val="58B6C0"/>
              </a:solidFill>
            </a:endParaRPr>
          </a:p>
        </p:txBody>
      </p:sp>
      <p:sp>
        <p:nvSpPr>
          <p:cNvPr id="5" name="角丸四角形 4"/>
          <p:cNvSpPr/>
          <p:nvPr/>
        </p:nvSpPr>
        <p:spPr>
          <a:xfrm>
            <a:off x="3214092" y="3283560"/>
            <a:ext cx="5400600"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２．生活について</a:t>
            </a:r>
            <a:endParaRPr lang="en-US" altLang="ja-JP" sz="3600" dirty="0">
              <a:solidFill>
                <a:prstClr val="white"/>
              </a:solidFill>
            </a:endParaRPr>
          </a:p>
        </p:txBody>
      </p:sp>
      <p:sp>
        <p:nvSpPr>
          <p:cNvPr id="6" name="角丸四角形 5"/>
          <p:cNvSpPr/>
          <p:nvPr/>
        </p:nvSpPr>
        <p:spPr>
          <a:xfrm>
            <a:off x="3214092" y="5194607"/>
            <a:ext cx="5400600"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3679269" y="-171400"/>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3200" dirty="0" smtClean="0">
                <a:solidFill>
                  <a:schemeClr val="bg1"/>
                </a:solidFill>
                <a:latin typeface="Meiryo UI" panose="020B0604030504040204" pitchFamily="50" charset="-128"/>
                <a:ea typeface="Meiryo UI" panose="020B0604030504040204" pitchFamily="50" charset="-128"/>
              </a:rPr>
              <a:t>あ</a:t>
            </a:r>
            <a:r>
              <a:rPr lang="ja-JP" altLang="en-US" sz="3200" dirty="0" smtClean="0">
                <a:solidFill>
                  <a:schemeClr val="bg1"/>
                </a:solidFill>
                <a:latin typeface="Meiryo UI" panose="020B0604030504040204" pitchFamily="50" charset="-128"/>
                <a:ea typeface="Meiryo UI" panose="020B0604030504040204" pitchFamily="50" charset="-128"/>
              </a:rPr>
              <a:t>る。</a:t>
            </a:r>
            <a:endParaRPr kumimoji="1" lang="ja-JP" altLang="en-US" sz="3200" dirty="0">
              <a:solidFill>
                <a:schemeClr val="bg1"/>
              </a:solidFill>
            </a:endParaRP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20688" r="24401"/>
          <a:stretch>
            <a:fillRect/>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30</a:t>
            </a:r>
            <a:endParaRPr kumimoji="1" lang="ja-JP" altLang="en-US" dirty="0">
              <a:solidFill>
                <a:schemeClr val="tx1"/>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49080"/>
            <a:ext cx="2591235" cy="2738308"/>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1235" y="4149081"/>
            <a:ext cx="2176068" cy="27383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31</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629916" y="3089929"/>
            <a:ext cx="9638928" cy="1008112"/>
          </a:xfrm>
        </p:spPr>
        <p:txBody>
          <a:bodyPr>
            <a:normAutofit/>
          </a:bodyPr>
          <a:lstStyle/>
          <a:p>
            <a:pPr algn="ctr"/>
            <a:r>
              <a:rPr lang="ja-JP" altLang="ja-JP" sz="4000" dirty="0">
                <a:solidFill>
                  <a:schemeClr val="tx2"/>
                </a:solidFill>
              </a:rPr>
              <a:t>卒業後、私は</a:t>
            </a:r>
            <a:r>
              <a:rPr lang="en-US" altLang="ja-JP" sz="4000" dirty="0">
                <a:solidFill>
                  <a:schemeClr val="tx2"/>
                </a:solidFill>
              </a:rPr>
              <a:t>IT</a:t>
            </a:r>
            <a:r>
              <a:rPr lang="ja-JP" altLang="ja-JP" sz="4000" dirty="0">
                <a:solidFill>
                  <a:schemeClr val="tx2"/>
                </a:solidFill>
              </a:rPr>
              <a:t>関連の会社に就職</a:t>
            </a:r>
            <a:r>
              <a:rPr lang="ja-JP" altLang="ja-JP" sz="4000" dirty="0" smtClean="0">
                <a:solidFill>
                  <a:schemeClr val="tx2"/>
                </a:solidFill>
              </a:rPr>
              <a:t>したい</a:t>
            </a:r>
            <a:r>
              <a:rPr lang="ja-JP" altLang="en-US" sz="4000" dirty="0">
                <a:solidFill>
                  <a:schemeClr val="tx2"/>
                </a:solidFill>
              </a:rPr>
              <a:t>。</a:t>
            </a:r>
            <a:endParaRPr kumimoji="1" lang="ja-JP" altLang="en-US" sz="4000" dirty="0"/>
          </a:p>
        </p:txBody>
      </p:sp>
      <p:sp>
        <p:nvSpPr>
          <p:cNvPr id="4" name="下カーブ リボン 3"/>
          <p:cNvSpPr/>
          <p:nvPr/>
        </p:nvSpPr>
        <p:spPr>
          <a:xfrm>
            <a:off x="2926060" y="404664"/>
            <a:ext cx="6121788"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400" dirty="0" smtClean="0"/>
              <a:t>今後</a:t>
            </a:r>
            <a:r>
              <a:rPr lang="ja-JP" altLang="ja-JP" sz="4400" dirty="0"/>
              <a:t>の目標</a:t>
            </a:r>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pPr>
              <a:endParaRPr lang="ja-JP" altLang="en-US" sz="1400" b="0" i="0" u="none" strike="noStrike" kern="1200" cap="none" normalizeH="0" noProof="0" dirty="0">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32</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3200" dirty="0" smtClean="0"/>
              <a:t>インターンシップ中</a:t>
            </a:r>
            <a:r>
              <a:rPr lang="ja-JP" altLang="ja-JP" sz="3200" dirty="0"/>
              <a:t>会社の方々にご支援いただき、ありがとうございました。色々と迷惑をお掛けしたと思います</a:t>
            </a:r>
            <a:r>
              <a:rPr lang="ja-JP" altLang="ja-JP" sz="3200" dirty="0" smtClean="0"/>
              <a:t>が</a:t>
            </a:r>
            <a:r>
              <a:rPr lang="ja-JP" altLang="en-US" sz="3200" dirty="0"/>
              <a:t>、</a:t>
            </a:r>
            <a:r>
              <a:rPr lang="ja-JP" altLang="ja-JP" sz="3200" dirty="0" smtClean="0"/>
              <a:t>最後</a:t>
            </a:r>
            <a:r>
              <a:rPr lang="ja-JP" altLang="ja-JP" sz="3200" dirty="0"/>
              <a:t>まで</a:t>
            </a:r>
            <a:r>
              <a:rPr lang="ja-JP" altLang="ja-JP" sz="3200" dirty="0" smtClean="0"/>
              <a:t>私に</a:t>
            </a:r>
            <a:r>
              <a:rPr lang="ja-JP" altLang="ja-JP" sz="3200" dirty="0"/>
              <a:t>付き合っていただきまして、誠にありがとうございます。</a:t>
            </a:r>
            <a:endParaRPr lang="ja-JP" altLang="en-US" sz="32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pPr>
              <a:endParaRPr lang="ja-JP" altLang="en-US" sz="1400" b="0" i="0" u="none" strike="noStrike" kern="1200" cap="none" normalizeH="0" noProof="0" dirty="0">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pPr>
              <a:endParaRPr lang="ja-JP" altLang="en-US" sz="1400" b="0" i="0" u="none" strike="noStrike" kern="1200" cap="none" normalizeH="0" noProof="0" dirty="0">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1"/>
            <a:ext cx="2448272" cy="2259539"/>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smtClean="0"/>
              <a:t>最後</a:t>
            </a:r>
            <a:r>
              <a:rPr lang="ja-JP" altLang="en-US" sz="3600" dirty="0"/>
              <a:t>に</a:t>
            </a:r>
            <a:endParaRPr kumimoji="1" lang="ja-JP" altLang="en-US" sz="36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a:t>
            </a:r>
            <a:r>
              <a:rPr kumimoji="1" lang="en-US" altLang="ja-JP" dirty="0">
                <a:solidFill>
                  <a:schemeClr val="tx1"/>
                </a:solidFill>
              </a:rPr>
              <a:t>3</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3"/>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96316" y="3083985"/>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8649" y="3151802"/>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297524"/>
            <a:ext cx="4680520" cy="646331"/>
          </a:xfrm>
          <a:prstGeom prst="rect">
            <a:avLst/>
          </a:prstGeom>
          <a:noFill/>
          <a:ln>
            <a:solidFill>
              <a:schemeClr val="bg2"/>
            </a:solidFill>
          </a:ln>
        </p:spPr>
        <p:txBody>
          <a:bodyPr wrap="square" rtlCol="0" anchor="ctr" anchorCtr="1">
            <a:spAutoFit/>
          </a:bodyPr>
          <a:lstStyle/>
          <a:p>
            <a:pPr lvl="0"/>
            <a:r>
              <a:rPr lang="ja-JP" altLang="ja-JP" sz="3600" b="1" dirty="0"/>
              <a:t>これまでの研修内容</a:t>
            </a:r>
          </a:p>
        </p:txBody>
      </p:sp>
      <p:sp>
        <p:nvSpPr>
          <p:cNvPr id="28" name="右矢印 27"/>
          <p:cNvSpPr/>
          <p:nvPr/>
        </p:nvSpPr>
        <p:spPr>
          <a:xfrm>
            <a:off x="7400602" y="4882008"/>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30" name="右矢印 29"/>
          <p:cNvSpPr/>
          <p:nvPr/>
        </p:nvSpPr>
        <p:spPr>
          <a:xfrm>
            <a:off x="6517388" y="3969060"/>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2360570" y="1697761"/>
            <a:ext cx="3157778" cy="1025040"/>
          </a:xfrm>
          <a:prstGeom prst="wedgeEllipseCallout">
            <a:avLst>
              <a:gd name="adj1" fmla="val -60008"/>
              <a:gd name="adj2" fmla="val 16653"/>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497811" y="3244725"/>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070076" y="1412776"/>
            <a:ext cx="583264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070076"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070076"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83264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１．日本語能力の向上</a:t>
            </a:r>
            <a:endParaRPr lang="en-US" altLang="ja-JP" sz="3600" dirty="0">
              <a:solidFill>
                <a:srgbClr val="58B6C0"/>
              </a:solidFill>
            </a:endParaRPr>
          </a:p>
        </p:txBody>
      </p:sp>
      <p:sp>
        <p:nvSpPr>
          <p:cNvPr id="5" name="角丸四角形 4"/>
          <p:cNvSpPr/>
          <p:nvPr/>
        </p:nvSpPr>
        <p:spPr>
          <a:xfrm>
            <a:off x="3142084"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33772" y="2837786"/>
            <a:ext cx="4608512" cy="1617937"/>
          </a:xfrm>
          <a:prstGeom prst="cloudCallout">
            <a:avLst>
              <a:gd name="adj1" fmla="val -18711"/>
              <a:gd name="adj2" fmla="val 783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800" dirty="0">
                <a:solidFill>
                  <a:schemeClr val="tx1"/>
                </a:solidFill>
                <a:latin typeface="Meiryo UI" panose="020B0604030504040204" pitchFamily="50" charset="-128"/>
                <a:ea typeface="Meiryo UI" panose="020B0604030504040204" pitchFamily="50" charset="-128"/>
              </a:rPr>
              <a:t>週間</a:t>
            </a:r>
            <a:r>
              <a:rPr kumimoji="1" lang="ja-JP" altLang="ja-JP" sz="2800" dirty="0">
                <a:solidFill>
                  <a:schemeClr val="tx1"/>
                </a:solidFill>
                <a:latin typeface="Meiryo UI" panose="020B0604030504040204" pitchFamily="50" charset="-128"/>
                <a:ea typeface="Meiryo UI" panose="020B0604030504040204" pitchFamily="50" charset="-128"/>
              </a:rPr>
              <a:t>報告書</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800" dirty="0">
                <a:solidFill>
                  <a:schemeClr val="tx1"/>
                </a:solidFill>
                <a:latin typeface="Meiryo UI" panose="020B0604030504040204" pitchFamily="50" charset="-128"/>
                <a:ea typeface="Meiryo UI" panose="020B0604030504040204" pitchFamily="50" charset="-128"/>
              </a:rPr>
              <a:t>った。</a:t>
            </a:r>
            <a:endParaRPr kumimoji="1" lang="en-US" altLang="ja-JP" sz="2800" dirty="0">
              <a:solidFill>
                <a:schemeClr val="tx1"/>
              </a:solidFill>
              <a:latin typeface="Meiryo UI" panose="020B0604030504040204" pitchFamily="50" charset="-128"/>
              <a:ea typeface="Meiryo UI" panose="020B0604030504040204" pitchFamily="50" charset="-128"/>
            </a:endParaRPr>
          </a:p>
        </p:txBody>
      </p:sp>
      <p:sp>
        <p:nvSpPr>
          <p:cNvPr id="8" name="雲形吹き出し 7"/>
          <p:cNvSpPr/>
          <p:nvPr/>
        </p:nvSpPr>
        <p:spPr>
          <a:xfrm>
            <a:off x="5203913" y="2689464"/>
            <a:ext cx="5112568" cy="1914579"/>
          </a:xfrm>
          <a:prstGeom prst="cloudCallout">
            <a:avLst>
              <a:gd name="adj1" fmla="val 38687"/>
              <a:gd name="adj2" fmla="val -7974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8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
        <p:nvSpPr>
          <p:cNvPr id="13" name="雲形吹き出し 12"/>
          <p:cNvSpPr/>
          <p:nvPr/>
        </p:nvSpPr>
        <p:spPr>
          <a:xfrm>
            <a:off x="3294484" y="1205960"/>
            <a:ext cx="4374264" cy="1617937"/>
          </a:xfrm>
          <a:prstGeom prst="cloudCallout">
            <a:avLst>
              <a:gd name="adj1" fmla="val 66677"/>
              <a:gd name="adj2" fmla="val -50053"/>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8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800" dirty="0">
                <a:solidFill>
                  <a:schemeClr val="tx1"/>
                </a:solidFill>
                <a:latin typeface="Meiryo UI" panose="020B0604030504040204" pitchFamily="50" charset="-128"/>
                <a:ea typeface="Meiryo UI" panose="020B0604030504040204" pitchFamily="50" charset="-128"/>
              </a:rPr>
              <a:t>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4" name="雲形吹き出し 13"/>
          <p:cNvSpPr/>
          <p:nvPr/>
        </p:nvSpPr>
        <p:spPr>
          <a:xfrm>
            <a:off x="3177360" y="4550641"/>
            <a:ext cx="9037732" cy="2232247"/>
          </a:xfrm>
          <a:prstGeom prst="cloudCallout">
            <a:avLst>
              <a:gd name="adj1" fmla="val -64154"/>
              <a:gd name="adj2" fmla="val -20284"/>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800" dirty="0">
                <a:solidFill>
                  <a:schemeClr val="tx1"/>
                </a:solidFill>
                <a:latin typeface="Meiryo UI" panose="020B0604030504040204" pitchFamily="50" charset="-128"/>
                <a:ea typeface="Meiryo UI" panose="020B0604030504040204" pitchFamily="50" charset="-128"/>
              </a:rPr>
              <a:t>単語を調べて意味を理解する には</a:t>
            </a:r>
            <a:r>
              <a:rPr kumimoji="1" lang="ja-JP" altLang="ja-JP" sz="2800" dirty="0">
                <a:solidFill>
                  <a:schemeClr val="tx1"/>
                </a:solidFill>
                <a:latin typeface="Meiryo UI" panose="020B0604030504040204" pitchFamily="50" charset="-128"/>
                <a:ea typeface="Meiryo UI" panose="020B0604030504040204" pitchFamily="50" charset="-128"/>
              </a:rPr>
              <a:t>時間</a:t>
            </a:r>
            <a:r>
              <a:rPr kumimoji="1" lang="ja-JP" altLang="en-US" sz="2800" dirty="0">
                <a:solidFill>
                  <a:schemeClr val="tx1"/>
                </a:solidFill>
                <a:latin typeface="Meiryo UI" panose="020B0604030504040204" pitchFamily="50" charset="-128"/>
                <a:ea typeface="Meiryo UI" panose="020B0604030504040204" pitchFamily="50" charset="-128"/>
              </a:rPr>
              <a:t>がかかった。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3430116" y="404664"/>
            <a:ext cx="6624736"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b="1" dirty="0" smtClean="0">
                <a:solidFill>
                  <a:schemeClr val="bg1"/>
                </a:solidFill>
              </a:rPr>
              <a:t>意識</a:t>
            </a:r>
            <a:r>
              <a:rPr lang="ja-JP" altLang="en-US" sz="3600" b="1" dirty="0">
                <a:solidFill>
                  <a:schemeClr val="bg1"/>
                </a:solidFill>
              </a:rPr>
              <a:t>の変化</a:t>
            </a:r>
            <a:endParaRPr lang="ja-JP" altLang="zh-CN" sz="36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1125860" y="3149352"/>
            <a:ext cx="8412894"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8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726260" y="53198"/>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980728"/>
            <a:ext cx="10270877" cy="4536504"/>
          </a:xfrm>
        </p:spPr>
        <p:txBody>
          <a:bodyPr>
            <a:normAutofit/>
          </a:bodyPr>
          <a:lstStyle/>
          <a:p>
            <a:pPr>
              <a:lnSpc>
                <a:spcPct val="200000"/>
              </a:lnSpc>
            </a:pPr>
            <a:r>
              <a:rPr lang="ja-JP" altLang="en-US" dirty="0" smtClean="0">
                <a:solidFill>
                  <a:schemeClr val="tx2"/>
                </a:solidFill>
              </a:rPr>
              <a:t>日本語能力試験を合格するために、毎日</a:t>
            </a:r>
            <a:r>
              <a:rPr lang="ja-JP" altLang="ja-JP" dirty="0" smtClean="0">
                <a:solidFill>
                  <a:schemeClr val="tx2"/>
                </a:solidFill>
              </a:rPr>
              <a:t>単語</a:t>
            </a:r>
            <a:r>
              <a:rPr lang="ja-JP" altLang="ja-JP" dirty="0">
                <a:solidFill>
                  <a:schemeClr val="tx2"/>
                </a:solidFill>
              </a:rPr>
              <a:t>や文法などを</a:t>
            </a:r>
            <a:r>
              <a:rPr lang="ja-JP" altLang="ja-JP" dirty="0" smtClean="0">
                <a:solidFill>
                  <a:schemeClr val="tx2"/>
                </a:solidFill>
              </a:rPr>
              <a:t>学習</a:t>
            </a:r>
            <a:r>
              <a:rPr lang="ja-JP" altLang="en-US" dirty="0" smtClean="0">
                <a:solidFill>
                  <a:schemeClr val="tx2"/>
                </a:solidFill>
              </a:rPr>
              <a:t>した。</a:t>
            </a:r>
            <a:endParaRPr lang="en-US" altLang="ja-JP" dirty="0">
              <a:solidFill>
                <a:schemeClr val="tx2"/>
              </a:solidFill>
            </a:endParaRPr>
          </a:p>
          <a:p>
            <a:pPr marL="0" indent="0">
              <a:lnSpc>
                <a:spcPct val="200000"/>
              </a:lnSpc>
              <a:buNone/>
            </a:pPr>
            <a:r>
              <a:rPr lang="ja-JP" altLang="en-US" dirty="0" smtClean="0">
                <a:solidFill>
                  <a:schemeClr val="tx2"/>
                </a:solidFill>
              </a:rPr>
              <a:t>・</a:t>
            </a:r>
            <a:r>
              <a:rPr lang="ja-JP" altLang="ja-JP" dirty="0" smtClean="0">
                <a:solidFill>
                  <a:schemeClr val="tx2"/>
                </a:solidFill>
              </a:rPr>
              <a:t>枚方市</a:t>
            </a:r>
            <a:r>
              <a:rPr lang="ja-JP" altLang="ja-JP" dirty="0">
                <a:solidFill>
                  <a:schemeClr val="tx2"/>
                </a:solidFill>
              </a:rPr>
              <a:t>の日本語</a:t>
            </a:r>
            <a:r>
              <a:rPr lang="ja-JP" altLang="ja-JP" dirty="0" smtClean="0">
                <a:solidFill>
                  <a:schemeClr val="tx2"/>
                </a:solidFill>
              </a:rPr>
              <a:t>教室</a:t>
            </a:r>
            <a:r>
              <a:rPr lang="ja-JP" altLang="en-US" dirty="0">
                <a:solidFill>
                  <a:schemeClr val="tx2"/>
                </a:solidFill>
              </a:rPr>
              <a:t>に</a:t>
            </a:r>
            <a:r>
              <a:rPr lang="ja-JP" altLang="ja-JP" dirty="0" smtClean="0">
                <a:solidFill>
                  <a:schemeClr val="tx2"/>
                </a:solidFill>
              </a:rPr>
              <a:t>参加</a:t>
            </a:r>
            <a:r>
              <a:rPr lang="ja-JP" altLang="en-US" dirty="0" smtClean="0">
                <a:solidFill>
                  <a:schemeClr val="tx2"/>
                </a:solidFill>
              </a:rPr>
              <a:t>した。</a:t>
            </a:r>
            <a:endParaRPr lang="en-US" altLang="ja-JP" dirty="0" smtClean="0">
              <a:solidFill>
                <a:schemeClr val="tx2"/>
              </a:solidFill>
            </a:endParaRPr>
          </a:p>
          <a:p>
            <a:pPr>
              <a:lnSpc>
                <a:spcPct val="200000"/>
              </a:lnSpc>
            </a:pPr>
            <a:r>
              <a:rPr lang="ja-JP" altLang="ja-JP" dirty="0">
                <a:solidFill>
                  <a:schemeClr val="tx2"/>
                </a:solidFill>
              </a:rPr>
              <a:t>会社</a:t>
            </a:r>
            <a:r>
              <a:rPr lang="ja-JP" altLang="ja-JP" dirty="0" smtClean="0">
                <a:solidFill>
                  <a:schemeClr val="tx2"/>
                </a:solidFill>
              </a:rPr>
              <a:t>で</a:t>
            </a:r>
            <a:r>
              <a:rPr lang="ja-JP" altLang="en-US" dirty="0">
                <a:solidFill>
                  <a:schemeClr val="tx2"/>
                </a:solidFill>
              </a:rPr>
              <a:t>直井</a:t>
            </a:r>
            <a:r>
              <a:rPr lang="ja-JP" altLang="en-US" dirty="0" smtClean="0">
                <a:solidFill>
                  <a:schemeClr val="tx2"/>
                </a:solidFill>
              </a:rPr>
              <a:t>さんと新人と</a:t>
            </a:r>
            <a:r>
              <a:rPr lang="ja-JP" altLang="ja-JP" dirty="0" smtClean="0">
                <a:solidFill>
                  <a:schemeClr val="tx2"/>
                </a:solidFill>
              </a:rPr>
              <a:t>会話</a:t>
            </a:r>
            <a:r>
              <a:rPr lang="ja-JP" altLang="ja-JP" dirty="0">
                <a:solidFill>
                  <a:schemeClr val="tx2"/>
                </a:solidFill>
              </a:rPr>
              <a:t>を練習</a:t>
            </a:r>
            <a:r>
              <a:rPr lang="ja-JP" altLang="ja-JP" dirty="0" smtClean="0">
                <a:solidFill>
                  <a:schemeClr val="tx2"/>
                </a:solidFill>
              </a:rPr>
              <a:t>した</a:t>
            </a:r>
            <a:r>
              <a:rPr lang="ja-JP" altLang="en-US" dirty="0" smtClean="0">
                <a:solidFill>
                  <a:schemeClr val="tx2"/>
                </a:solidFill>
              </a:rPr>
              <a:t>。</a:t>
            </a:r>
            <a:endParaRPr lang="en-US" altLang="ja-JP"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777739" y="3780310"/>
            <a:ext cx="1997492" cy="3348372"/>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393" y="2030234"/>
            <a:ext cx="2834570" cy="3779426"/>
          </a:xfrm>
          <a:prstGeom prst="rect">
            <a:avLst/>
          </a:prstGeom>
        </p:spPr>
      </p:pic>
      <p:pic>
        <p:nvPicPr>
          <p:cNvPr id="2" name="Picture 1" descr="WeChat Image_20180124201815"/>
          <p:cNvPicPr>
            <a:picLocks noChangeAspect="1"/>
          </p:cNvPicPr>
          <p:nvPr/>
        </p:nvPicPr>
        <p:blipFill>
          <a:blip r:embed="rId5"/>
          <a:stretch>
            <a:fillRect/>
          </a:stretch>
        </p:blipFill>
        <p:spPr>
          <a:xfrm>
            <a:off x="6491024" y="4181316"/>
            <a:ext cx="1627704" cy="25463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529</TotalTime>
  <Words>2267</Words>
  <Application>Microsoft Office PowerPoint</Application>
  <PresentationFormat>ユーザー設定</PresentationFormat>
  <Paragraphs>295</Paragraphs>
  <Slides>33</Slides>
  <Notes>33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33</vt:i4>
      </vt:variant>
    </vt:vector>
  </HeadingPairs>
  <TitlesOfParts>
    <vt:vector size="41" baseType="lpstr">
      <vt:lpstr>Meiryo UI</vt:lpstr>
      <vt:lpstr>ＭＳ ゴシック</vt:lpstr>
      <vt:lpstr>ＭＳ 明朝</vt:lpstr>
      <vt:lpstr>メイリオ</vt:lpstr>
      <vt:lpstr>Arial</vt:lpstr>
      <vt:lpstr>Calibri</vt:lpstr>
      <vt:lpstr>Corbel</vt:lpstr>
      <vt:lpstr>製品またはサービスに関するセールス プレゼンテーション</vt:lpstr>
      <vt:lpstr>インターシップ成果発表会</vt:lpstr>
      <vt:lpstr>目次</vt:lpstr>
      <vt:lpstr>目次</vt:lpstr>
      <vt:lpstr>PowerPoint プレゼンテーション</vt:lpstr>
      <vt:lpstr>自分の成長</vt:lpstr>
      <vt:lpstr>自分の成長</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Lib</cp:lastModifiedBy>
  <cp:revision>171</cp:revision>
  <dcterms:created xsi:type="dcterms:W3CDTF">2018-01-24T12:25:53Z</dcterms:created>
  <dcterms:modified xsi:type="dcterms:W3CDTF">2018-01-26T02:33:03Z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KSOProductBuildVer">
    <vt:lpwstr>1033-10.1.0.5707</vt:lpwstr>
  </property>
</Properties>
</file>